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E9E80109-905E-465A-AC15-3BC8EDD0FD75}">
  <a:tblStyle styleId="{E9E80109-905E-465A-AC15-3BC8EDD0FD7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Shape 7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Shape 7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8" name="Shape 99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5" name="Shape 10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2" name="Shape 124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Shape 13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Shape 13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8" name="Shape 144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hape 148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4" name="Shape 148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5" name="Shape 14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좌/우 스크롤을 통해서 병력을 선택 할 수 있음</a:t>
            </a:r>
          </a:p>
        </p:txBody>
      </p:sp>
      <p:sp>
        <p:nvSpPr>
          <p:cNvPr id="1496" name="Shape 149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1" name="Shape 159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Shape 168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1" name="Shape 168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6" name="Shape 176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병사를 선택하여 훈련을 시켜주세요.</a:t>
            </a:r>
          </a:p>
        </p:txBody>
      </p:sp>
      <p:sp>
        <p:nvSpPr>
          <p:cNvPr id="1767" name="Shape 176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hape 18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6" name="Shape 184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Shape 195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8" name="Shape 195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5" name="Shape 20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7" name="Shape 214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 : 1000</a:t>
            </a:r>
          </a:p>
        </p:txBody>
      </p:sp>
      <p:sp>
        <p:nvSpPr>
          <p:cNvPr id="2148" name="Shape 214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Shape 221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0" name="Shape 222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Shape 22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7" name="Shape 22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돌격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일정한 확률로 공격하는 상대방의 원거리 부대를 공격 합니다.</a:t>
            </a:r>
          </a:p>
        </p:txBody>
      </p:sp>
      <p:sp>
        <p:nvSpPr>
          <p:cNvPr id="2298" name="Shape 229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Shape 237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3" name="Shape 237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Shape 244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8" name="Shape 244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Shape 252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1" name="Shape 25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Shape 252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Shape 256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9" name="Shape 256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Shape 260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7" name="Shape 260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Shape 260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Shape 26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4" name="Shape 265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Shape 26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7" name="Shape 26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해고 시 </a:t>
            </a:r>
          </a:p>
        </p:txBody>
      </p:sp>
      <p:sp>
        <p:nvSpPr>
          <p:cNvPr id="2698" name="Shape 269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png"/><Relationship Id="rId11" Type="http://schemas.openxmlformats.org/officeDocument/2006/relationships/image" Target="../media/image24.png"/><Relationship Id="rId22" Type="http://schemas.openxmlformats.org/officeDocument/2006/relationships/image" Target="../media/image17.png"/><Relationship Id="rId10" Type="http://schemas.openxmlformats.org/officeDocument/2006/relationships/image" Target="../media/image08.png"/><Relationship Id="rId21" Type="http://schemas.openxmlformats.org/officeDocument/2006/relationships/image" Target="../media/image15.png"/><Relationship Id="rId13" Type="http://schemas.openxmlformats.org/officeDocument/2006/relationships/image" Target="../media/image07.png"/><Relationship Id="rId24" Type="http://schemas.openxmlformats.org/officeDocument/2006/relationships/image" Target="../media/image39.png"/><Relationship Id="rId12" Type="http://schemas.openxmlformats.org/officeDocument/2006/relationships/image" Target="../media/image14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04.png"/><Relationship Id="rId15" Type="http://schemas.openxmlformats.org/officeDocument/2006/relationships/image" Target="../media/image10.png"/><Relationship Id="rId14" Type="http://schemas.openxmlformats.org/officeDocument/2006/relationships/image" Target="../media/image11.png"/><Relationship Id="rId17" Type="http://schemas.openxmlformats.org/officeDocument/2006/relationships/image" Target="../media/image12.png"/><Relationship Id="rId16" Type="http://schemas.openxmlformats.org/officeDocument/2006/relationships/image" Target="../media/image09.png"/><Relationship Id="rId5" Type="http://schemas.openxmlformats.org/officeDocument/2006/relationships/image" Target="../media/image34.png"/><Relationship Id="rId19" Type="http://schemas.openxmlformats.org/officeDocument/2006/relationships/image" Target="../media/image23.png"/><Relationship Id="rId6" Type="http://schemas.openxmlformats.org/officeDocument/2006/relationships/image" Target="../media/image06.png"/><Relationship Id="rId18" Type="http://schemas.openxmlformats.org/officeDocument/2006/relationships/image" Target="../media/image18.png"/><Relationship Id="rId7" Type="http://schemas.openxmlformats.org/officeDocument/2006/relationships/image" Target="../media/image01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12.png"/><Relationship Id="rId12" Type="http://schemas.openxmlformats.org/officeDocument/2006/relationships/image" Target="../media/image0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09.png"/><Relationship Id="rId5" Type="http://schemas.openxmlformats.org/officeDocument/2006/relationships/image" Target="../media/image14.png"/><Relationship Id="rId6" Type="http://schemas.openxmlformats.org/officeDocument/2006/relationships/image" Target="../media/image07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12.png"/><Relationship Id="rId13" Type="http://schemas.openxmlformats.org/officeDocument/2006/relationships/image" Target="../media/image29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09.png"/><Relationship Id="rId5" Type="http://schemas.openxmlformats.org/officeDocument/2006/relationships/image" Target="../media/image14.png"/><Relationship Id="rId6" Type="http://schemas.openxmlformats.org/officeDocument/2006/relationships/image" Target="../media/image07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45.png"/><Relationship Id="rId5" Type="http://schemas.openxmlformats.org/officeDocument/2006/relationships/image" Target="../media/image03.png"/><Relationship Id="rId6" Type="http://schemas.openxmlformats.org/officeDocument/2006/relationships/image" Target="../media/image05.png"/><Relationship Id="rId7" Type="http://schemas.openxmlformats.org/officeDocument/2006/relationships/image" Target="../media/image00.png"/><Relationship Id="rId8" Type="http://schemas.openxmlformats.org/officeDocument/2006/relationships/image" Target="../media/image02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07.png"/><Relationship Id="rId13" Type="http://schemas.openxmlformats.org/officeDocument/2006/relationships/image" Target="../media/image0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9" Type="http://schemas.openxmlformats.org/officeDocument/2006/relationships/image" Target="../media/image14.png"/><Relationship Id="rId15" Type="http://schemas.openxmlformats.org/officeDocument/2006/relationships/image" Target="../media/image15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04.png"/><Relationship Id="rId18" Type="http://schemas.openxmlformats.org/officeDocument/2006/relationships/image" Target="../media/image00.png"/><Relationship Id="rId7" Type="http://schemas.openxmlformats.org/officeDocument/2006/relationships/image" Target="../media/image08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25.png"/><Relationship Id="rId21" Type="http://schemas.openxmlformats.org/officeDocument/2006/relationships/image" Target="../media/image41.png"/><Relationship Id="rId24" Type="http://schemas.openxmlformats.org/officeDocument/2006/relationships/image" Target="../media/image05.png"/><Relationship Id="rId23" Type="http://schemas.openxmlformats.org/officeDocument/2006/relationships/image" Target="../media/image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9" Type="http://schemas.openxmlformats.org/officeDocument/2006/relationships/image" Target="../media/image14.png"/><Relationship Id="rId26" Type="http://schemas.openxmlformats.org/officeDocument/2006/relationships/image" Target="../media/image45.png"/><Relationship Id="rId25" Type="http://schemas.openxmlformats.org/officeDocument/2006/relationships/image" Target="../media/image02.png"/><Relationship Id="rId5" Type="http://schemas.openxmlformats.org/officeDocument/2006/relationships/image" Target="../media/image13.png"/><Relationship Id="rId6" Type="http://schemas.openxmlformats.org/officeDocument/2006/relationships/image" Target="../media/image04.png"/><Relationship Id="rId7" Type="http://schemas.openxmlformats.org/officeDocument/2006/relationships/image" Target="../media/image08.png"/><Relationship Id="rId8" Type="http://schemas.openxmlformats.org/officeDocument/2006/relationships/image" Target="../media/image24.png"/><Relationship Id="rId11" Type="http://schemas.openxmlformats.org/officeDocument/2006/relationships/image" Target="../media/image11.png"/><Relationship Id="rId10" Type="http://schemas.openxmlformats.org/officeDocument/2006/relationships/image" Target="../media/image07.png"/><Relationship Id="rId13" Type="http://schemas.openxmlformats.org/officeDocument/2006/relationships/image" Target="../media/image09.png"/><Relationship Id="rId12" Type="http://schemas.openxmlformats.org/officeDocument/2006/relationships/image" Target="../media/image10.png"/><Relationship Id="rId15" Type="http://schemas.openxmlformats.org/officeDocument/2006/relationships/image" Target="../media/image18.png"/><Relationship Id="rId14" Type="http://schemas.openxmlformats.org/officeDocument/2006/relationships/image" Target="../media/image12.png"/><Relationship Id="rId17" Type="http://schemas.openxmlformats.org/officeDocument/2006/relationships/image" Target="../media/image00.png"/><Relationship Id="rId16" Type="http://schemas.openxmlformats.org/officeDocument/2006/relationships/image" Target="../media/image23.png"/><Relationship Id="rId19" Type="http://schemas.openxmlformats.org/officeDocument/2006/relationships/image" Target="../media/image17.png"/><Relationship Id="rId18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00.png"/><Relationship Id="rId5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Relationship Id="rId5" Type="http://schemas.openxmlformats.org/officeDocument/2006/relationships/image" Target="../media/image45.png"/><Relationship Id="rId6" Type="http://schemas.openxmlformats.org/officeDocument/2006/relationships/image" Target="../media/image25.png"/><Relationship Id="rId7" Type="http://schemas.openxmlformats.org/officeDocument/2006/relationships/image" Target="../media/image0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06.png"/><Relationship Id="rId9" Type="http://schemas.openxmlformats.org/officeDocument/2006/relationships/image" Target="../media/image57.png"/><Relationship Id="rId5" Type="http://schemas.openxmlformats.org/officeDocument/2006/relationships/image" Target="../media/image19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Relationship Id="rId8" Type="http://schemas.openxmlformats.org/officeDocument/2006/relationships/image" Target="../media/image54.png"/><Relationship Id="rId11" Type="http://schemas.openxmlformats.org/officeDocument/2006/relationships/image" Target="../media/image59.png"/><Relationship Id="rId10" Type="http://schemas.openxmlformats.org/officeDocument/2006/relationships/image" Target="../media/image68.png"/><Relationship Id="rId13" Type="http://schemas.openxmlformats.org/officeDocument/2006/relationships/image" Target="../media/image25.png"/><Relationship Id="rId12" Type="http://schemas.openxmlformats.org/officeDocument/2006/relationships/image" Target="../media/image0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06.png"/><Relationship Id="rId9" Type="http://schemas.openxmlformats.org/officeDocument/2006/relationships/image" Target="../media/image57.png"/><Relationship Id="rId5" Type="http://schemas.openxmlformats.org/officeDocument/2006/relationships/image" Target="../media/image19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Relationship Id="rId8" Type="http://schemas.openxmlformats.org/officeDocument/2006/relationships/image" Target="../media/image54.png"/><Relationship Id="rId11" Type="http://schemas.openxmlformats.org/officeDocument/2006/relationships/image" Target="../media/image59.png"/><Relationship Id="rId10" Type="http://schemas.openxmlformats.org/officeDocument/2006/relationships/image" Target="../media/image68.png"/><Relationship Id="rId13" Type="http://schemas.openxmlformats.org/officeDocument/2006/relationships/image" Target="../media/image25.png"/><Relationship Id="rId12" Type="http://schemas.openxmlformats.org/officeDocument/2006/relationships/image" Target="../media/image08.png"/><Relationship Id="rId1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04.png"/><Relationship Id="rId7" Type="http://schemas.openxmlformats.org/officeDocument/2006/relationships/image" Target="../media/image08.png"/><Relationship Id="rId8" Type="http://schemas.openxmlformats.org/officeDocument/2006/relationships/image" Target="../media/image24.png"/><Relationship Id="rId11" Type="http://schemas.openxmlformats.org/officeDocument/2006/relationships/image" Target="../media/image11.png"/><Relationship Id="rId10" Type="http://schemas.openxmlformats.org/officeDocument/2006/relationships/image" Target="../media/image07.png"/><Relationship Id="rId13" Type="http://schemas.openxmlformats.org/officeDocument/2006/relationships/image" Target="../media/image09.png"/><Relationship Id="rId12" Type="http://schemas.openxmlformats.org/officeDocument/2006/relationships/image" Target="../media/image10.png"/><Relationship Id="rId15" Type="http://schemas.openxmlformats.org/officeDocument/2006/relationships/image" Target="../media/image18.png"/><Relationship Id="rId14" Type="http://schemas.openxmlformats.org/officeDocument/2006/relationships/image" Target="../media/image12.png"/><Relationship Id="rId17" Type="http://schemas.openxmlformats.org/officeDocument/2006/relationships/image" Target="../media/image15.png"/><Relationship Id="rId16" Type="http://schemas.openxmlformats.org/officeDocument/2006/relationships/image" Target="../media/image23.png"/><Relationship Id="rId19" Type="http://schemas.openxmlformats.org/officeDocument/2006/relationships/image" Target="../media/image16.png"/><Relationship Id="rId18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Relationship Id="rId5" Type="http://schemas.openxmlformats.org/officeDocument/2006/relationships/image" Target="../media/image09.png"/><Relationship Id="rId6" Type="http://schemas.openxmlformats.org/officeDocument/2006/relationships/image" Target="../media/image06.png"/><Relationship Id="rId7" Type="http://schemas.openxmlformats.org/officeDocument/2006/relationships/image" Target="../media/image01.png"/><Relationship Id="rId8" Type="http://schemas.openxmlformats.org/officeDocument/2006/relationships/image" Target="../media/image18.png"/><Relationship Id="rId11" Type="http://schemas.openxmlformats.org/officeDocument/2006/relationships/image" Target="../media/image13.png"/><Relationship Id="rId10" Type="http://schemas.openxmlformats.org/officeDocument/2006/relationships/image" Target="../media/image27.png"/><Relationship Id="rId13" Type="http://schemas.openxmlformats.org/officeDocument/2006/relationships/image" Target="../media/image08.png"/><Relationship Id="rId12" Type="http://schemas.openxmlformats.org/officeDocument/2006/relationships/image" Target="../media/image04.png"/><Relationship Id="rId15" Type="http://schemas.openxmlformats.org/officeDocument/2006/relationships/image" Target="../media/image07.png"/><Relationship Id="rId14" Type="http://schemas.openxmlformats.org/officeDocument/2006/relationships/image" Target="../media/image24.png"/><Relationship Id="rId17" Type="http://schemas.openxmlformats.org/officeDocument/2006/relationships/image" Target="../media/image12.png"/><Relationship Id="rId16" Type="http://schemas.openxmlformats.org/officeDocument/2006/relationships/image" Target="../media/image10.png"/><Relationship Id="rId19" Type="http://schemas.openxmlformats.org/officeDocument/2006/relationships/image" Target="../media/image60.png"/><Relationship Id="rId18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Relationship Id="rId6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Relationship Id="rId5" Type="http://schemas.openxmlformats.org/officeDocument/2006/relationships/image" Target="../media/image00.png"/><Relationship Id="rId6" Type="http://schemas.openxmlformats.org/officeDocument/2006/relationships/image" Target="../media/image45.png"/><Relationship Id="rId7" Type="http://schemas.openxmlformats.org/officeDocument/2006/relationships/image" Target="../media/image25.png"/><Relationship Id="rId8" Type="http://schemas.openxmlformats.org/officeDocument/2006/relationships/image" Target="../media/image0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Relationship Id="rId4" Type="http://schemas.openxmlformats.org/officeDocument/2006/relationships/image" Target="../media/image63.jpg"/><Relationship Id="rId5" Type="http://schemas.openxmlformats.org/officeDocument/2006/relationships/image" Target="../media/image67.jp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73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Relationship Id="rId7" Type="http://schemas.openxmlformats.org/officeDocument/2006/relationships/image" Target="../media/image88.png"/><Relationship Id="rId8" Type="http://schemas.openxmlformats.org/officeDocument/2006/relationships/image" Target="../media/image71.png"/><Relationship Id="rId11" Type="http://schemas.openxmlformats.org/officeDocument/2006/relationships/image" Target="../media/image78.png"/><Relationship Id="rId10" Type="http://schemas.openxmlformats.org/officeDocument/2006/relationships/image" Target="../media/image69.png"/><Relationship Id="rId13" Type="http://schemas.openxmlformats.org/officeDocument/2006/relationships/image" Target="../media/image72.png"/><Relationship Id="rId12" Type="http://schemas.openxmlformats.org/officeDocument/2006/relationships/image" Target="../media/image75.png"/><Relationship Id="rId15" Type="http://schemas.openxmlformats.org/officeDocument/2006/relationships/image" Target="../media/image79.png"/><Relationship Id="rId14" Type="http://schemas.openxmlformats.org/officeDocument/2006/relationships/image" Target="../media/image74.png"/><Relationship Id="rId17" Type="http://schemas.openxmlformats.org/officeDocument/2006/relationships/image" Target="../media/image81.png"/><Relationship Id="rId16" Type="http://schemas.openxmlformats.org/officeDocument/2006/relationships/image" Target="../media/image76.png"/><Relationship Id="rId19" Type="http://schemas.openxmlformats.org/officeDocument/2006/relationships/image" Target="../media/image80.png"/><Relationship Id="rId18" Type="http://schemas.openxmlformats.org/officeDocument/2006/relationships/image" Target="../media/image77.png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80.png"/><Relationship Id="rId21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88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Relationship Id="rId11" Type="http://schemas.openxmlformats.org/officeDocument/2006/relationships/image" Target="../media/image75.png"/><Relationship Id="rId10" Type="http://schemas.openxmlformats.org/officeDocument/2006/relationships/image" Target="../media/image78.png"/><Relationship Id="rId13" Type="http://schemas.openxmlformats.org/officeDocument/2006/relationships/image" Target="../media/image74.png"/><Relationship Id="rId12" Type="http://schemas.openxmlformats.org/officeDocument/2006/relationships/image" Target="../media/image72.png"/><Relationship Id="rId15" Type="http://schemas.openxmlformats.org/officeDocument/2006/relationships/image" Target="../media/image85.png"/><Relationship Id="rId14" Type="http://schemas.openxmlformats.org/officeDocument/2006/relationships/image" Target="../media/image79.png"/><Relationship Id="rId17" Type="http://schemas.openxmlformats.org/officeDocument/2006/relationships/image" Target="../media/image76.png"/><Relationship Id="rId16" Type="http://schemas.openxmlformats.org/officeDocument/2006/relationships/image" Target="../media/image82.png"/><Relationship Id="rId19" Type="http://schemas.openxmlformats.org/officeDocument/2006/relationships/image" Target="../media/image77.png"/><Relationship Id="rId18" Type="http://schemas.openxmlformats.org/officeDocument/2006/relationships/image" Target="../media/image81.pn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80.png"/><Relationship Id="rId21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88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Relationship Id="rId11" Type="http://schemas.openxmlformats.org/officeDocument/2006/relationships/image" Target="../media/image75.png"/><Relationship Id="rId10" Type="http://schemas.openxmlformats.org/officeDocument/2006/relationships/image" Target="../media/image78.png"/><Relationship Id="rId13" Type="http://schemas.openxmlformats.org/officeDocument/2006/relationships/image" Target="../media/image74.png"/><Relationship Id="rId12" Type="http://schemas.openxmlformats.org/officeDocument/2006/relationships/image" Target="../media/image72.png"/><Relationship Id="rId15" Type="http://schemas.openxmlformats.org/officeDocument/2006/relationships/image" Target="../media/image79.png"/><Relationship Id="rId14" Type="http://schemas.openxmlformats.org/officeDocument/2006/relationships/image" Target="../media/image86.png"/><Relationship Id="rId17" Type="http://schemas.openxmlformats.org/officeDocument/2006/relationships/image" Target="../media/image76.png"/><Relationship Id="rId16" Type="http://schemas.openxmlformats.org/officeDocument/2006/relationships/image" Target="../media/image82.png"/><Relationship Id="rId19" Type="http://schemas.openxmlformats.org/officeDocument/2006/relationships/image" Target="../media/image77.png"/><Relationship Id="rId18" Type="http://schemas.openxmlformats.org/officeDocument/2006/relationships/image" Target="../media/image8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11" Type="http://schemas.openxmlformats.org/officeDocument/2006/relationships/image" Target="../media/image81.png"/><Relationship Id="rId10" Type="http://schemas.openxmlformats.org/officeDocument/2006/relationships/image" Target="../media/image76.png"/><Relationship Id="rId13" Type="http://schemas.openxmlformats.org/officeDocument/2006/relationships/image" Target="../media/image84.png"/><Relationship Id="rId12" Type="http://schemas.openxmlformats.org/officeDocument/2006/relationships/image" Target="../media/image77.png"/><Relationship Id="rId14" Type="http://schemas.openxmlformats.org/officeDocument/2006/relationships/image" Target="../media/image8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74.png"/><Relationship Id="rId9" Type="http://schemas.openxmlformats.org/officeDocument/2006/relationships/image" Target="../media/image87.png"/><Relationship Id="rId5" Type="http://schemas.openxmlformats.org/officeDocument/2006/relationships/image" Target="../media/image76.png"/><Relationship Id="rId6" Type="http://schemas.openxmlformats.org/officeDocument/2006/relationships/image" Target="../media/image81.png"/><Relationship Id="rId7" Type="http://schemas.openxmlformats.org/officeDocument/2006/relationships/image" Target="../media/image77.png"/><Relationship Id="rId8" Type="http://schemas.openxmlformats.org/officeDocument/2006/relationships/image" Target="../media/image84.png"/><Relationship Id="rId11" Type="http://schemas.openxmlformats.org/officeDocument/2006/relationships/image" Target="../media/image78.png"/><Relationship Id="rId10" Type="http://schemas.openxmlformats.org/officeDocument/2006/relationships/image" Target="../media/image69.png"/><Relationship Id="rId13" Type="http://schemas.openxmlformats.org/officeDocument/2006/relationships/image" Target="../media/image72.png"/><Relationship Id="rId12" Type="http://schemas.openxmlformats.org/officeDocument/2006/relationships/image" Target="../media/image75.png"/><Relationship Id="rId15" Type="http://schemas.openxmlformats.org/officeDocument/2006/relationships/image" Target="../media/image80.png"/><Relationship Id="rId14" Type="http://schemas.openxmlformats.org/officeDocument/2006/relationships/image" Target="../media/image73.png"/><Relationship Id="rId17" Type="http://schemas.openxmlformats.org/officeDocument/2006/relationships/image" Target="../media/image64.png"/><Relationship Id="rId16" Type="http://schemas.openxmlformats.org/officeDocument/2006/relationships/image" Target="../media/image71.png"/><Relationship Id="rId19" Type="http://schemas.openxmlformats.org/officeDocument/2006/relationships/image" Target="../media/image88.png"/><Relationship Id="rId18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image" Target="../media/image74.png"/><Relationship Id="rId9" Type="http://schemas.openxmlformats.org/officeDocument/2006/relationships/image" Target="../media/image87.png"/><Relationship Id="rId5" Type="http://schemas.openxmlformats.org/officeDocument/2006/relationships/image" Target="../media/image76.png"/><Relationship Id="rId6" Type="http://schemas.openxmlformats.org/officeDocument/2006/relationships/image" Target="../media/image81.png"/><Relationship Id="rId7" Type="http://schemas.openxmlformats.org/officeDocument/2006/relationships/image" Target="../media/image77.png"/><Relationship Id="rId8" Type="http://schemas.openxmlformats.org/officeDocument/2006/relationships/image" Target="../media/image84.png"/><Relationship Id="rId11" Type="http://schemas.openxmlformats.org/officeDocument/2006/relationships/image" Target="../media/image78.png"/><Relationship Id="rId10" Type="http://schemas.openxmlformats.org/officeDocument/2006/relationships/image" Target="../media/image69.png"/><Relationship Id="rId13" Type="http://schemas.openxmlformats.org/officeDocument/2006/relationships/image" Target="../media/image72.png"/><Relationship Id="rId12" Type="http://schemas.openxmlformats.org/officeDocument/2006/relationships/image" Target="../media/image75.png"/><Relationship Id="rId15" Type="http://schemas.openxmlformats.org/officeDocument/2006/relationships/image" Target="../media/image71.png"/><Relationship Id="rId14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74.png"/><Relationship Id="rId9" Type="http://schemas.openxmlformats.org/officeDocument/2006/relationships/image" Target="../media/image87.png"/><Relationship Id="rId5" Type="http://schemas.openxmlformats.org/officeDocument/2006/relationships/image" Target="../media/image76.png"/><Relationship Id="rId6" Type="http://schemas.openxmlformats.org/officeDocument/2006/relationships/image" Target="../media/image81.png"/><Relationship Id="rId7" Type="http://schemas.openxmlformats.org/officeDocument/2006/relationships/image" Target="../media/image77.png"/><Relationship Id="rId8" Type="http://schemas.openxmlformats.org/officeDocument/2006/relationships/image" Target="../media/image84.png"/><Relationship Id="rId11" Type="http://schemas.openxmlformats.org/officeDocument/2006/relationships/image" Target="../media/image78.png"/><Relationship Id="rId10" Type="http://schemas.openxmlformats.org/officeDocument/2006/relationships/image" Target="../media/image69.png"/><Relationship Id="rId13" Type="http://schemas.openxmlformats.org/officeDocument/2006/relationships/image" Target="../media/image72.png"/><Relationship Id="rId12" Type="http://schemas.openxmlformats.org/officeDocument/2006/relationships/image" Target="../media/image75.png"/><Relationship Id="rId15" Type="http://schemas.openxmlformats.org/officeDocument/2006/relationships/image" Target="../media/image80.png"/><Relationship Id="rId14" Type="http://schemas.openxmlformats.org/officeDocument/2006/relationships/image" Target="../media/image73.png"/><Relationship Id="rId17" Type="http://schemas.openxmlformats.org/officeDocument/2006/relationships/image" Target="../media/image64.png"/><Relationship Id="rId16" Type="http://schemas.openxmlformats.org/officeDocument/2006/relationships/image" Target="../media/image71.png"/><Relationship Id="rId19" Type="http://schemas.openxmlformats.org/officeDocument/2006/relationships/image" Target="../media/image88.png"/><Relationship Id="rId18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5.png"/><Relationship Id="rId5" Type="http://schemas.openxmlformats.org/officeDocument/2006/relationships/image" Target="../media/image70.png"/><Relationship Id="rId6" Type="http://schemas.openxmlformats.org/officeDocument/2006/relationships/image" Target="../media/image88.png"/><Relationship Id="rId7" Type="http://schemas.openxmlformats.org/officeDocument/2006/relationships/image" Target="../media/image69.png"/><Relationship Id="rId8" Type="http://schemas.openxmlformats.org/officeDocument/2006/relationships/image" Target="../media/image78.png"/><Relationship Id="rId11" Type="http://schemas.openxmlformats.org/officeDocument/2006/relationships/image" Target="../media/image73.png"/><Relationship Id="rId10" Type="http://schemas.openxmlformats.org/officeDocument/2006/relationships/image" Target="../media/image72.png"/><Relationship Id="rId13" Type="http://schemas.openxmlformats.org/officeDocument/2006/relationships/image" Target="../media/image79.png"/><Relationship Id="rId12" Type="http://schemas.openxmlformats.org/officeDocument/2006/relationships/image" Target="../media/image74.png"/><Relationship Id="rId15" Type="http://schemas.openxmlformats.org/officeDocument/2006/relationships/image" Target="../media/image81.png"/><Relationship Id="rId14" Type="http://schemas.openxmlformats.org/officeDocument/2006/relationships/image" Target="../media/image89.png"/><Relationship Id="rId17" Type="http://schemas.openxmlformats.org/officeDocument/2006/relationships/image" Target="../media/image82.png"/><Relationship Id="rId16" Type="http://schemas.openxmlformats.org/officeDocument/2006/relationships/image" Target="../media/image77.png"/><Relationship Id="rId19" Type="http://schemas.openxmlformats.org/officeDocument/2006/relationships/image" Target="../media/image90.png"/><Relationship Id="rId18" Type="http://schemas.openxmlformats.org/officeDocument/2006/relationships/image" Target="../media/image91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00.png"/><Relationship Id="rId11" Type="http://schemas.openxmlformats.org/officeDocument/2006/relationships/image" Target="../media/image11.png"/><Relationship Id="rId10" Type="http://schemas.openxmlformats.org/officeDocument/2006/relationships/image" Target="../media/image07.png"/><Relationship Id="rId13" Type="http://schemas.openxmlformats.org/officeDocument/2006/relationships/image" Target="../media/image0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9" Type="http://schemas.openxmlformats.org/officeDocument/2006/relationships/image" Target="../media/image14.png"/><Relationship Id="rId15" Type="http://schemas.openxmlformats.org/officeDocument/2006/relationships/image" Target="../media/image15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7.png"/><Relationship Id="rId5" Type="http://schemas.openxmlformats.org/officeDocument/2006/relationships/image" Target="../media/image13.png"/><Relationship Id="rId19" Type="http://schemas.openxmlformats.org/officeDocument/2006/relationships/image" Target="../media/image23.png"/><Relationship Id="rId6" Type="http://schemas.openxmlformats.org/officeDocument/2006/relationships/image" Target="../media/image04.png"/><Relationship Id="rId18" Type="http://schemas.openxmlformats.org/officeDocument/2006/relationships/image" Target="../media/image18.png"/><Relationship Id="rId7" Type="http://schemas.openxmlformats.org/officeDocument/2006/relationships/image" Target="../media/image08.png"/><Relationship Id="rId8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78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Relationship Id="rId7" Type="http://schemas.openxmlformats.org/officeDocument/2006/relationships/image" Target="../media/image88.png"/><Relationship Id="rId8" Type="http://schemas.openxmlformats.org/officeDocument/2006/relationships/image" Target="../media/image69.png"/><Relationship Id="rId11" Type="http://schemas.openxmlformats.org/officeDocument/2006/relationships/image" Target="../media/image72.png"/><Relationship Id="rId10" Type="http://schemas.openxmlformats.org/officeDocument/2006/relationships/image" Target="../media/image75.png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5" Type="http://schemas.openxmlformats.org/officeDocument/2006/relationships/image" Target="../media/image76.png"/><Relationship Id="rId14" Type="http://schemas.openxmlformats.org/officeDocument/2006/relationships/image" Target="../media/image79.png"/><Relationship Id="rId17" Type="http://schemas.openxmlformats.org/officeDocument/2006/relationships/image" Target="../media/image77.png"/><Relationship Id="rId16" Type="http://schemas.openxmlformats.org/officeDocument/2006/relationships/image" Target="../media/image81.png"/><Relationship Id="rId19" Type="http://schemas.openxmlformats.org/officeDocument/2006/relationships/image" Target="../media/image71.png"/><Relationship Id="rId18" Type="http://schemas.openxmlformats.org/officeDocument/2006/relationships/image" Target="../media/image82.png"/></Relationships>
</file>

<file path=ppt/slides/_rels/slide41.xml.rels><?xml version="1.0" encoding="UTF-8" standalone="yes"?><Relationships xmlns="http://schemas.openxmlformats.org/package/2006/relationships"><Relationship Id="rId20" Type="http://schemas.openxmlformats.org/officeDocument/2006/relationships/image" Target="../media/image91.png"/><Relationship Id="rId21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73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Relationship Id="rId7" Type="http://schemas.openxmlformats.org/officeDocument/2006/relationships/image" Target="../media/image88.png"/><Relationship Id="rId8" Type="http://schemas.openxmlformats.org/officeDocument/2006/relationships/image" Target="../media/image71.png"/><Relationship Id="rId11" Type="http://schemas.openxmlformats.org/officeDocument/2006/relationships/image" Target="../media/image78.png"/><Relationship Id="rId10" Type="http://schemas.openxmlformats.org/officeDocument/2006/relationships/image" Target="../media/image69.png"/><Relationship Id="rId13" Type="http://schemas.openxmlformats.org/officeDocument/2006/relationships/image" Target="../media/image72.png"/><Relationship Id="rId12" Type="http://schemas.openxmlformats.org/officeDocument/2006/relationships/image" Target="../media/image75.png"/><Relationship Id="rId15" Type="http://schemas.openxmlformats.org/officeDocument/2006/relationships/image" Target="../media/image79.png"/><Relationship Id="rId14" Type="http://schemas.openxmlformats.org/officeDocument/2006/relationships/image" Target="../media/image74.png"/><Relationship Id="rId17" Type="http://schemas.openxmlformats.org/officeDocument/2006/relationships/image" Target="../media/image81.png"/><Relationship Id="rId16" Type="http://schemas.openxmlformats.org/officeDocument/2006/relationships/image" Target="../media/image89.png"/><Relationship Id="rId19" Type="http://schemas.openxmlformats.org/officeDocument/2006/relationships/image" Target="../media/image82.png"/><Relationship Id="rId18" Type="http://schemas.openxmlformats.org/officeDocument/2006/relationships/image" Target="../media/image77.png"/></Relationships>
</file>

<file path=ppt/slides/_rels/slide42.xml.rels><?xml version="1.0" encoding="UTF-8" standalone="yes"?><Relationships xmlns="http://schemas.openxmlformats.org/package/2006/relationships"><Relationship Id="rId20" Type="http://schemas.openxmlformats.org/officeDocument/2006/relationships/image" Target="../media/image91.png"/><Relationship Id="rId21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90.png"/><Relationship Id="rId9" Type="http://schemas.openxmlformats.org/officeDocument/2006/relationships/image" Target="../media/image73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Relationship Id="rId7" Type="http://schemas.openxmlformats.org/officeDocument/2006/relationships/image" Target="../media/image88.png"/><Relationship Id="rId8" Type="http://schemas.openxmlformats.org/officeDocument/2006/relationships/image" Target="../media/image71.png"/><Relationship Id="rId11" Type="http://schemas.openxmlformats.org/officeDocument/2006/relationships/image" Target="../media/image78.png"/><Relationship Id="rId10" Type="http://schemas.openxmlformats.org/officeDocument/2006/relationships/image" Target="../media/image69.png"/><Relationship Id="rId13" Type="http://schemas.openxmlformats.org/officeDocument/2006/relationships/image" Target="../media/image72.png"/><Relationship Id="rId12" Type="http://schemas.openxmlformats.org/officeDocument/2006/relationships/image" Target="../media/image75.png"/><Relationship Id="rId15" Type="http://schemas.openxmlformats.org/officeDocument/2006/relationships/image" Target="../media/image79.png"/><Relationship Id="rId14" Type="http://schemas.openxmlformats.org/officeDocument/2006/relationships/image" Target="../media/image74.png"/><Relationship Id="rId17" Type="http://schemas.openxmlformats.org/officeDocument/2006/relationships/image" Target="../media/image81.png"/><Relationship Id="rId16" Type="http://schemas.openxmlformats.org/officeDocument/2006/relationships/image" Target="../media/image89.png"/><Relationship Id="rId19" Type="http://schemas.openxmlformats.org/officeDocument/2006/relationships/image" Target="../media/image82.png"/><Relationship Id="rId18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20" Type="http://schemas.openxmlformats.org/officeDocument/2006/relationships/image" Target="../media/image91.png"/><Relationship Id="rId21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Relationship Id="rId4" Type="http://schemas.openxmlformats.org/officeDocument/2006/relationships/image" Target="../media/image90.png"/><Relationship Id="rId9" Type="http://schemas.openxmlformats.org/officeDocument/2006/relationships/image" Target="../media/image73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Relationship Id="rId7" Type="http://schemas.openxmlformats.org/officeDocument/2006/relationships/image" Target="../media/image88.png"/><Relationship Id="rId8" Type="http://schemas.openxmlformats.org/officeDocument/2006/relationships/image" Target="../media/image71.png"/><Relationship Id="rId11" Type="http://schemas.openxmlformats.org/officeDocument/2006/relationships/image" Target="../media/image78.png"/><Relationship Id="rId10" Type="http://schemas.openxmlformats.org/officeDocument/2006/relationships/image" Target="../media/image69.png"/><Relationship Id="rId13" Type="http://schemas.openxmlformats.org/officeDocument/2006/relationships/image" Target="../media/image72.png"/><Relationship Id="rId12" Type="http://schemas.openxmlformats.org/officeDocument/2006/relationships/image" Target="../media/image75.png"/><Relationship Id="rId15" Type="http://schemas.openxmlformats.org/officeDocument/2006/relationships/image" Target="../media/image79.png"/><Relationship Id="rId14" Type="http://schemas.openxmlformats.org/officeDocument/2006/relationships/image" Target="../media/image74.png"/><Relationship Id="rId17" Type="http://schemas.openxmlformats.org/officeDocument/2006/relationships/image" Target="../media/image81.png"/><Relationship Id="rId16" Type="http://schemas.openxmlformats.org/officeDocument/2006/relationships/image" Target="../media/image89.png"/><Relationship Id="rId19" Type="http://schemas.openxmlformats.org/officeDocument/2006/relationships/image" Target="../media/image82.png"/><Relationship Id="rId18" Type="http://schemas.openxmlformats.org/officeDocument/2006/relationships/image" Target="../media/image7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9" Type="http://schemas.openxmlformats.org/officeDocument/2006/relationships/image" Target="../media/image79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10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9" Type="http://schemas.openxmlformats.org/officeDocument/2006/relationships/image" Target="../media/image62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9" Type="http://schemas.openxmlformats.org/officeDocument/2006/relationships/image" Target="../media/image62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9" Type="http://schemas.openxmlformats.org/officeDocument/2006/relationships/image" Target="../media/image62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9" Type="http://schemas.openxmlformats.org/officeDocument/2006/relationships/image" Target="../media/image62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10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06.png"/><Relationship Id="rId11" Type="http://schemas.openxmlformats.org/officeDocument/2006/relationships/image" Target="../media/image07.png"/><Relationship Id="rId22" Type="http://schemas.openxmlformats.org/officeDocument/2006/relationships/image" Target="../media/image00.png"/><Relationship Id="rId10" Type="http://schemas.openxmlformats.org/officeDocument/2006/relationships/image" Target="../media/image14.png"/><Relationship Id="rId21" Type="http://schemas.openxmlformats.org/officeDocument/2006/relationships/image" Target="../media/image04.png"/><Relationship Id="rId13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5" Type="http://schemas.openxmlformats.org/officeDocument/2006/relationships/image" Target="../media/image12.png"/><Relationship Id="rId14" Type="http://schemas.openxmlformats.org/officeDocument/2006/relationships/image" Target="../media/image09.png"/><Relationship Id="rId17" Type="http://schemas.openxmlformats.org/officeDocument/2006/relationships/image" Target="../media/image15.png"/><Relationship Id="rId16" Type="http://schemas.openxmlformats.org/officeDocument/2006/relationships/image" Target="../media/image23.png"/><Relationship Id="rId5" Type="http://schemas.openxmlformats.org/officeDocument/2006/relationships/image" Target="../media/image32.png"/><Relationship Id="rId19" Type="http://schemas.openxmlformats.org/officeDocument/2006/relationships/image" Target="../media/image16.png"/><Relationship Id="rId6" Type="http://schemas.openxmlformats.org/officeDocument/2006/relationships/image" Target="../media/image27.png"/><Relationship Id="rId18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07.png"/><Relationship Id="rId13" Type="http://schemas.openxmlformats.org/officeDocument/2006/relationships/image" Target="../media/image0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15" Type="http://schemas.openxmlformats.org/officeDocument/2006/relationships/image" Target="../media/image18.png"/><Relationship Id="rId14" Type="http://schemas.openxmlformats.org/officeDocument/2006/relationships/image" Target="../media/image12.png"/><Relationship Id="rId17" Type="http://schemas.openxmlformats.org/officeDocument/2006/relationships/image" Target="../media/image00.png"/><Relationship Id="rId16" Type="http://schemas.openxmlformats.org/officeDocument/2006/relationships/image" Target="../media/image23.png"/><Relationship Id="rId5" Type="http://schemas.openxmlformats.org/officeDocument/2006/relationships/image" Target="../media/image13.png"/><Relationship Id="rId19" Type="http://schemas.openxmlformats.org/officeDocument/2006/relationships/image" Target="../media/image17.png"/><Relationship Id="rId6" Type="http://schemas.openxmlformats.org/officeDocument/2006/relationships/image" Target="../media/image04.png"/><Relationship Id="rId18" Type="http://schemas.openxmlformats.org/officeDocument/2006/relationships/image" Target="../media/image16.png"/><Relationship Id="rId7" Type="http://schemas.openxmlformats.org/officeDocument/2006/relationships/image" Target="../media/image08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11" Type="http://schemas.openxmlformats.org/officeDocument/2006/relationships/image" Target="../media/image11.png"/><Relationship Id="rId10" Type="http://schemas.openxmlformats.org/officeDocument/2006/relationships/image" Target="../media/image07.png"/><Relationship Id="rId13" Type="http://schemas.openxmlformats.org/officeDocument/2006/relationships/image" Target="../media/image0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Relationship Id="rId15" Type="http://schemas.openxmlformats.org/officeDocument/2006/relationships/image" Target="../media/image18.png"/><Relationship Id="rId14" Type="http://schemas.openxmlformats.org/officeDocument/2006/relationships/image" Target="../media/image12.png"/><Relationship Id="rId17" Type="http://schemas.openxmlformats.org/officeDocument/2006/relationships/image" Target="../media/image00.png"/><Relationship Id="rId16" Type="http://schemas.openxmlformats.org/officeDocument/2006/relationships/image" Target="../media/image23.png"/><Relationship Id="rId5" Type="http://schemas.openxmlformats.org/officeDocument/2006/relationships/image" Target="../media/image13.png"/><Relationship Id="rId19" Type="http://schemas.openxmlformats.org/officeDocument/2006/relationships/image" Target="../media/image17.png"/><Relationship Id="rId6" Type="http://schemas.openxmlformats.org/officeDocument/2006/relationships/image" Target="../media/image04.png"/><Relationship Id="rId18" Type="http://schemas.openxmlformats.org/officeDocument/2006/relationships/image" Target="../media/image16.png"/><Relationship Id="rId7" Type="http://schemas.openxmlformats.org/officeDocument/2006/relationships/image" Target="../media/image08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UX</a:t>
            </a:r>
            <a:b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(Barracks UX)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2016.03.07.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Peter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75" y="450400"/>
            <a:ext cx="3462241" cy="612597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>
            <a:off x="645183" y="740775"/>
            <a:ext cx="3252670" cy="5759999"/>
          </a:xfrm>
          <a:prstGeom prst="rect">
            <a:avLst/>
          </a:prstGeom>
          <a:solidFill>
            <a:schemeClr val="dk1">
              <a:alpha val="8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920" y="4449355"/>
            <a:ext cx="3286124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120" y="3995948"/>
            <a:ext cx="3133800" cy="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>
            <a:off x="5045412" y="3952819"/>
            <a:ext cx="2376263" cy="830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직접 입력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디폴트 : 최대값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완료 터치시 해당 수치 적용된 상태로 이전화면</a:t>
            </a:r>
          </a:p>
        </p:txBody>
      </p:sp>
      <p:cxnSp>
        <p:nvCxnSpPr>
          <p:cNvPr id="478" name="Shape 478"/>
          <p:cNvCxnSpPr>
            <a:endCxn id="477" idx="1"/>
          </p:cNvCxnSpPr>
          <p:nvPr/>
        </p:nvCxnSpPr>
        <p:spPr>
          <a:xfrm flipH="1" rot="10800000">
            <a:off x="3503712" y="4368317"/>
            <a:ext cx="1541700" cy="8556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Shape 479"/>
          <p:cNvSpPr/>
          <p:nvPr/>
        </p:nvSpPr>
        <p:spPr>
          <a:xfrm>
            <a:off x="421052" y="196823"/>
            <a:ext cx="2136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수치 입력 UI</a:t>
            </a:r>
          </a:p>
        </p:txBody>
      </p:sp>
      <p:cxnSp>
        <p:nvCxnSpPr>
          <p:cNvPr id="480" name="Shape 480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481" name="Shape 481"/>
          <p:cNvGrpSpPr/>
          <p:nvPr/>
        </p:nvGrpSpPr>
        <p:grpSpPr>
          <a:xfrm>
            <a:off x="7896199" y="328009"/>
            <a:ext cx="3459187" cy="6123054"/>
            <a:chOff x="7896199" y="328009"/>
            <a:chExt cx="3459187" cy="6123054"/>
          </a:xfrm>
        </p:grpSpPr>
        <p:grpSp>
          <p:nvGrpSpPr>
            <p:cNvPr id="482" name="Shape 482"/>
            <p:cNvGrpSpPr/>
            <p:nvPr/>
          </p:nvGrpSpPr>
          <p:grpSpPr>
            <a:xfrm>
              <a:off x="7896199" y="328009"/>
              <a:ext cx="3459187" cy="6123054"/>
              <a:chOff x="231274" y="324268"/>
              <a:chExt cx="3459187" cy="6123054"/>
            </a:xfrm>
          </p:grpSpPr>
          <p:sp>
            <p:nvSpPr>
              <p:cNvPr id="483" name="Shape 483"/>
              <p:cNvSpPr/>
              <p:nvPr/>
            </p:nvSpPr>
            <p:spPr>
              <a:xfrm>
                <a:off x="407367" y="629647"/>
                <a:ext cx="3240000" cy="5759999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4" name="Shape 484"/>
              <p:cNvPicPr preferRelativeResize="0"/>
              <p:nvPr/>
            </p:nvPicPr>
            <p:blipFill rotWithShape="1">
              <a:blip r:embed="rId6">
                <a:alphaModFix/>
              </a:blip>
              <a:srcRect b="96271" l="0" r="0" t="0"/>
              <a:stretch/>
            </p:blipFill>
            <p:spPr>
              <a:xfrm>
                <a:off x="418106" y="629647"/>
                <a:ext cx="3218519" cy="2147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5" name="Shape 485"/>
              <p:cNvSpPr/>
              <p:nvPr/>
            </p:nvSpPr>
            <p:spPr>
              <a:xfrm>
                <a:off x="407366" y="5006771"/>
                <a:ext cx="3240000" cy="1382874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6" name="Shape 486"/>
              <p:cNvCxnSpPr/>
              <p:nvPr/>
            </p:nvCxnSpPr>
            <p:spPr>
              <a:xfrm>
                <a:off x="407366" y="5671314"/>
                <a:ext cx="3240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487" name="Shape 48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231274" y="324268"/>
                <a:ext cx="3057577" cy="547196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88" name="Shape 488"/>
              <p:cNvCxnSpPr/>
              <p:nvPr/>
            </p:nvCxnSpPr>
            <p:spPr>
              <a:xfrm>
                <a:off x="429212" y="4353373"/>
                <a:ext cx="3240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9" name="Shape 489"/>
              <p:cNvSpPr txBox="1"/>
              <p:nvPr/>
            </p:nvSpPr>
            <p:spPr>
              <a:xfrm>
                <a:off x="802333" y="1463738"/>
                <a:ext cx="439544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5 - 7</a:t>
                </a:r>
              </a:p>
            </p:txBody>
          </p:sp>
          <p:sp>
            <p:nvSpPr>
              <p:cNvPr id="490" name="Shape 490"/>
              <p:cNvSpPr txBox="1"/>
              <p:nvPr/>
            </p:nvSpPr>
            <p:spPr>
              <a:xfrm>
                <a:off x="789845" y="1723663"/>
                <a:ext cx="325730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14</a:t>
                </a:r>
              </a:p>
            </p:txBody>
          </p:sp>
          <p:sp>
            <p:nvSpPr>
              <p:cNvPr id="491" name="Shape 491"/>
              <p:cNvSpPr txBox="1"/>
              <p:nvPr/>
            </p:nvSpPr>
            <p:spPr>
              <a:xfrm>
                <a:off x="812287" y="1971661"/>
                <a:ext cx="255197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8</a:t>
                </a:r>
              </a:p>
            </p:txBody>
          </p:sp>
          <p:sp>
            <p:nvSpPr>
              <p:cNvPr id="492" name="Shape 492"/>
              <p:cNvSpPr txBox="1"/>
              <p:nvPr/>
            </p:nvSpPr>
            <p:spPr>
              <a:xfrm>
                <a:off x="779891" y="2244368"/>
                <a:ext cx="325730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</a:t>
                </a:r>
              </a:p>
            </p:txBody>
          </p:sp>
          <p:sp>
            <p:nvSpPr>
              <p:cNvPr id="493" name="Shape 493"/>
              <p:cNvSpPr txBox="1"/>
              <p:nvPr/>
            </p:nvSpPr>
            <p:spPr>
              <a:xfrm>
                <a:off x="802333" y="2496781"/>
                <a:ext cx="255197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  <p:sp>
            <p:nvSpPr>
              <p:cNvPr id="494" name="Shape 494"/>
              <p:cNvSpPr txBox="1"/>
              <p:nvPr/>
            </p:nvSpPr>
            <p:spPr>
              <a:xfrm>
                <a:off x="742037" y="2760807"/>
                <a:ext cx="502059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10.41</a:t>
                </a:r>
              </a:p>
            </p:txBody>
          </p:sp>
          <p:pic>
            <p:nvPicPr>
              <p:cNvPr id="495" name="Shape 49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18293" y="870776"/>
                <a:ext cx="3241746" cy="5033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6" name="Shape 49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163872" y="978266"/>
                <a:ext cx="264335" cy="2643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7" name="Shape 49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73258" y="5583867"/>
                <a:ext cx="935995" cy="863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8" name="Shape 49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221466" y="5857451"/>
                <a:ext cx="2468995" cy="569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Shape 49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93624" y="1445255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Shape 50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97337" y="1705177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1" name="Shape 50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94670" y="1968566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2" name="Shape 50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97339" y="2225883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3" name="Shape 50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97339" y="2487816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4" name="Shape 50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97337" y="2742323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5" name="Shape 505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29212" y="4990919"/>
                <a:ext cx="3218154" cy="6819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6" name="Shape 506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862951" y="5318848"/>
                <a:ext cx="2038349" cy="323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7" name="Shape 507"/>
            <p:cNvPicPr preferRelativeResize="0"/>
            <p:nvPr/>
          </p:nvPicPr>
          <p:blipFill rotWithShape="1">
            <a:blip r:embed="rId20">
              <a:alphaModFix/>
            </a:blip>
            <a:srcRect b="13392" l="0" r="0" t="79727"/>
            <a:stretch/>
          </p:blipFill>
          <p:spPr>
            <a:xfrm>
              <a:off x="8060950" y="5285603"/>
              <a:ext cx="3277057" cy="397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8" name="Shape 508"/>
          <p:cNvGrpSpPr/>
          <p:nvPr/>
        </p:nvGrpSpPr>
        <p:grpSpPr>
          <a:xfrm>
            <a:off x="8083031" y="4361943"/>
            <a:ext cx="3712240" cy="653458"/>
            <a:chOff x="7407186" y="3665058"/>
            <a:chExt cx="3712240" cy="653458"/>
          </a:xfrm>
        </p:grpSpPr>
        <p:sp>
          <p:nvSpPr>
            <p:cNvPr id="509" name="Shape 509"/>
            <p:cNvSpPr/>
            <p:nvPr/>
          </p:nvSpPr>
          <p:spPr>
            <a:xfrm>
              <a:off x="7407186" y="3665060"/>
              <a:ext cx="3240000" cy="647084"/>
            </a:xfrm>
            <a:prstGeom prst="rect">
              <a:avLst/>
            </a:prstGeom>
            <a:gradFill>
              <a:gsLst>
                <a:gs pos="0">
                  <a:srgbClr val="000000">
                    <a:alpha val="89803"/>
                  </a:srgbClr>
                </a:gs>
                <a:gs pos="50000">
                  <a:srgbClr val="000000">
                    <a:alpha val="49803"/>
                  </a:srgbClr>
                </a:gs>
                <a:gs pos="100000">
                  <a:srgbClr val="000000">
                    <a:alpha val="8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0" name="Shape 51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731375" y="3665060"/>
              <a:ext cx="591619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Shape 51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326078" y="3671432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Shape 51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923860" y="3665058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Shape 51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0521643" y="3671432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Shape 514"/>
            <p:cNvSpPr/>
            <p:nvPr/>
          </p:nvSpPr>
          <p:spPr>
            <a:xfrm>
              <a:off x="10647186" y="3665060"/>
              <a:ext cx="472240" cy="65345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creen Clipping" id="515" name="Shape 5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65525" y="603570"/>
            <a:ext cx="3277057" cy="762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8789464" y="1294220"/>
            <a:ext cx="1801867" cy="19389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능력치</a:t>
            </a:r>
            <a:b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공격력(최소 – 최대)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방어력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체력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이동속도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사거리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적재량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식량 소모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아이콘 터치시 능력치 설명 팝업 3초간 노출</a:t>
            </a:r>
          </a:p>
        </p:txBody>
      </p:sp>
      <p:sp>
        <p:nvSpPr>
          <p:cNvPr id="521" name="Shape 521"/>
          <p:cNvSpPr/>
          <p:nvPr/>
        </p:nvSpPr>
        <p:spPr>
          <a:xfrm>
            <a:off x="891824" y="2189616"/>
            <a:ext cx="1801867" cy="10156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일러스트</a:t>
            </a:r>
            <a:b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UI와 겹칠 경우 UI보다 뒤에 노출.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좌우 슬라이드로 유닛 변경.</a:t>
            </a:r>
          </a:p>
        </p:txBody>
      </p:sp>
      <p:sp>
        <p:nvSpPr>
          <p:cNvPr id="522" name="Shape 522"/>
          <p:cNvSpPr/>
          <p:nvPr/>
        </p:nvSpPr>
        <p:spPr>
          <a:xfrm>
            <a:off x="916575" y="3668823"/>
            <a:ext cx="1801867" cy="10156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배경 스토리</a:t>
            </a:r>
            <a:b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유닛별 배경 스토리.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유닛의 등장시기나 역사적 배경 등을 설명한다.</a:t>
            </a:r>
          </a:p>
        </p:txBody>
      </p:sp>
      <p:sp>
        <p:nvSpPr>
          <p:cNvPr id="523" name="Shape 523"/>
          <p:cNvSpPr/>
          <p:nvPr/>
        </p:nvSpPr>
        <p:spPr>
          <a:xfrm>
            <a:off x="926061" y="1476712"/>
            <a:ext cx="1801867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해고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해고 UI 팝업</a:t>
            </a:r>
          </a:p>
        </p:txBody>
      </p:sp>
      <p:sp>
        <p:nvSpPr>
          <p:cNvPr id="524" name="Shape 524"/>
          <p:cNvSpPr/>
          <p:nvPr/>
        </p:nvSpPr>
        <p:spPr>
          <a:xfrm>
            <a:off x="8789464" y="694320"/>
            <a:ext cx="108012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 닫기</a:t>
            </a:r>
          </a:p>
        </p:txBody>
      </p:sp>
      <p:grpSp>
        <p:nvGrpSpPr>
          <p:cNvPr id="525" name="Shape 525"/>
          <p:cNvGrpSpPr/>
          <p:nvPr/>
        </p:nvGrpSpPr>
        <p:grpSpPr>
          <a:xfrm>
            <a:off x="3982462" y="237905"/>
            <a:ext cx="3583750" cy="6125973"/>
            <a:chOff x="3982462" y="237905"/>
            <a:chExt cx="3583750" cy="6125973"/>
          </a:xfrm>
        </p:grpSpPr>
        <p:grpSp>
          <p:nvGrpSpPr>
            <p:cNvPr id="526" name="Shape 526"/>
            <p:cNvGrpSpPr/>
            <p:nvPr/>
          </p:nvGrpSpPr>
          <p:grpSpPr>
            <a:xfrm>
              <a:off x="3982462" y="237905"/>
              <a:ext cx="3462241" cy="6125973"/>
              <a:chOff x="7239518" y="369690"/>
              <a:chExt cx="3462241" cy="6125973"/>
            </a:xfrm>
          </p:grpSpPr>
          <p:pic>
            <p:nvPicPr>
              <p:cNvPr id="527" name="Shape 5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239518" y="369690"/>
                <a:ext cx="3462241" cy="61259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8" name="Shape 528"/>
              <p:cNvSpPr/>
              <p:nvPr/>
            </p:nvSpPr>
            <p:spPr>
              <a:xfrm>
                <a:off x="7405153" y="667479"/>
                <a:ext cx="3240000" cy="5759999"/>
              </a:xfrm>
              <a:prstGeom prst="rect">
                <a:avLst/>
              </a:prstGeom>
              <a:solidFill>
                <a:schemeClr val="dk1">
                  <a:alpha val="69411"/>
                </a:schemeClr>
              </a:solidFill>
              <a:ln cap="flat" cmpd="sng" w="25400">
                <a:solidFill>
                  <a:schemeClr val="dk1">
                    <a:alpha val="49411"/>
                  </a:schemeClr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9" name="Shape 529"/>
            <p:cNvSpPr/>
            <p:nvPr/>
          </p:nvSpPr>
          <p:spPr>
            <a:xfrm>
              <a:off x="4236525" y="1330911"/>
              <a:ext cx="3047819" cy="4286921"/>
            </a:xfrm>
            <a:prstGeom prst="rect">
              <a:avLst/>
            </a:prstGeom>
            <a:solidFill>
              <a:srgbClr val="595959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4227894" y="1308840"/>
              <a:ext cx="3047819" cy="280933"/>
            </a:xfrm>
            <a:prstGeom prst="rect">
              <a:avLst/>
            </a:prstGeom>
            <a:solidFill>
              <a:srgbClr val="3F3F3F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1" name="Shape 531"/>
            <p:cNvGrpSpPr/>
            <p:nvPr/>
          </p:nvGrpSpPr>
          <p:grpSpPr>
            <a:xfrm>
              <a:off x="4105342" y="1171260"/>
              <a:ext cx="3460870" cy="503379"/>
              <a:chOff x="3791744" y="1473729"/>
              <a:chExt cx="1649730" cy="503379"/>
            </a:xfrm>
          </p:grpSpPr>
          <p:pic>
            <p:nvPicPr>
              <p:cNvPr id="532" name="Shape 5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791744" y="1473729"/>
                <a:ext cx="1649730" cy="503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3" name="Shape 533"/>
              <p:cNvSpPr txBox="1"/>
              <p:nvPr/>
            </p:nvSpPr>
            <p:spPr>
              <a:xfrm>
                <a:off x="3984007" y="1594920"/>
                <a:ext cx="842943" cy="253716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세부정보</a:t>
                </a:r>
              </a:p>
            </p:txBody>
          </p:sp>
        </p:grpSp>
        <p:sp>
          <p:nvSpPr>
            <p:cNvPr id="534" name="Shape 534"/>
            <p:cNvSpPr/>
            <p:nvPr/>
          </p:nvSpPr>
          <p:spPr>
            <a:xfrm>
              <a:off x="6913602" y="1237886"/>
              <a:ext cx="370741" cy="370741"/>
            </a:xfrm>
            <a:prstGeom prst="mathMultiply">
              <a:avLst>
                <a:gd fmla="val 23520" name="adj1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4570296" y="1682113"/>
              <a:ext cx="1224134" cy="256263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50000">
                  <a:srgbClr val="262626"/>
                </a:gs>
                <a:gs pos="100000">
                  <a:srgbClr val="59595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도끼병</a:t>
              </a:r>
            </a:p>
          </p:txBody>
        </p:sp>
        <p:sp>
          <p:nvSpPr>
            <p:cNvPr id="536" name="Shape 536"/>
            <p:cNvSpPr/>
            <p:nvPr/>
          </p:nvSpPr>
          <p:spPr>
            <a:xfrm rot="-2648694">
              <a:off x="4316987" y="1689513"/>
              <a:ext cx="241645" cy="241645"/>
            </a:xfrm>
            <a:prstGeom prst="noSmoking">
              <a:avLst>
                <a:gd fmla="val 18750" name="adj"/>
              </a:avLst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266926" y="3658091"/>
              <a:ext cx="3006659" cy="1959739"/>
            </a:xfrm>
            <a:prstGeom prst="rect">
              <a:avLst/>
            </a:prstGeom>
            <a:solidFill>
              <a:srgbClr val="AEABAB"/>
            </a:solidFill>
            <a:ln cap="flat" cmpd="sng" w="25400">
              <a:solidFill>
                <a:srgbClr val="17161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4279628" y="3401826"/>
              <a:ext cx="2996085" cy="256263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50000">
                  <a:srgbClr val="262626"/>
                </a:gs>
                <a:gs pos="100000">
                  <a:srgbClr val="59595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배경 스토리</a:t>
              </a:r>
            </a:p>
          </p:txBody>
        </p:sp>
        <p:sp>
          <p:nvSpPr>
            <p:cNvPr id="539" name="Shape 539"/>
            <p:cNvSpPr txBox="1"/>
            <p:nvPr/>
          </p:nvSpPr>
          <p:spPr>
            <a:xfrm>
              <a:off x="6799132" y="1621054"/>
              <a:ext cx="439544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5 - 7</a:t>
              </a:r>
            </a:p>
          </p:txBody>
        </p:sp>
        <p:sp>
          <p:nvSpPr>
            <p:cNvPr id="540" name="Shape 540"/>
            <p:cNvSpPr txBox="1"/>
            <p:nvPr/>
          </p:nvSpPr>
          <p:spPr>
            <a:xfrm>
              <a:off x="6786645" y="1880975"/>
              <a:ext cx="32573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  <p:sp>
          <p:nvSpPr>
            <p:cNvPr id="541" name="Shape 541"/>
            <p:cNvSpPr txBox="1"/>
            <p:nvPr/>
          </p:nvSpPr>
          <p:spPr>
            <a:xfrm>
              <a:off x="6809085" y="2128975"/>
              <a:ext cx="255197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</a:p>
          </p:txBody>
        </p:sp>
        <p:sp>
          <p:nvSpPr>
            <p:cNvPr id="542" name="Shape 542"/>
            <p:cNvSpPr txBox="1"/>
            <p:nvPr/>
          </p:nvSpPr>
          <p:spPr>
            <a:xfrm>
              <a:off x="6776689" y="2401683"/>
              <a:ext cx="32573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6799132" y="2654096"/>
              <a:ext cx="255197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544" name="Shape 544"/>
            <p:cNvSpPr txBox="1"/>
            <p:nvPr/>
          </p:nvSpPr>
          <p:spPr>
            <a:xfrm>
              <a:off x="6738838" y="2918122"/>
              <a:ext cx="502059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10.41</a:t>
              </a:r>
            </a:p>
          </p:txBody>
        </p:sp>
        <p:pic>
          <p:nvPicPr>
            <p:cNvPr id="545" name="Shape 5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90423" y="1602570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Shape 5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94137" y="1862491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Shape 5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91469" y="2125881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Shape 5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94139" y="2383199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Shape 5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94139" y="2645131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Shape 55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94137" y="2899638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Shape 55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486837" y="3143675"/>
              <a:ext cx="251998" cy="247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Shape 552"/>
            <p:cNvSpPr txBox="1"/>
            <p:nvPr/>
          </p:nvSpPr>
          <p:spPr>
            <a:xfrm>
              <a:off x="6757650" y="3186458"/>
              <a:ext cx="360996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0.2</a:t>
              </a:r>
            </a:p>
          </p:txBody>
        </p:sp>
        <p:sp>
          <p:nvSpPr>
            <p:cNvPr id="553" name="Shape 553"/>
            <p:cNvSpPr txBox="1"/>
            <p:nvPr/>
          </p:nvSpPr>
          <p:spPr>
            <a:xfrm>
              <a:off x="4259841" y="3645430"/>
              <a:ext cx="3089425" cy="1554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ko-KR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인류는 도구를 다루기 시작하면서부터 사냥을 배웠습니다. 돌도끼는 인류 최초의 무기 중 하나입니다. 비록 모양은 투박하지만 날카롭게 깎아낸 돌도끼는 매우 효과적인 사냥도구 입니다.</a:t>
              </a:r>
              <a:br>
                <a:rPr b="1" i="0" lang="ko-KR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ko-KR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도끼병들은 부족의 젊고 건장한 남성들로 이루어져 있습니다. 그들은 부족의 여성과 아이, 노인들의 생계를 책임지는 부족의 가장들입니다. 오늘도 도끼병들은 가족을 먹여살릴 수 있길 기도하며 사냥에 나섭니다.</a:t>
              </a:r>
            </a:p>
          </p:txBody>
        </p:sp>
        <p:pic>
          <p:nvPicPr>
            <p:cNvPr id="554" name="Shape 55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585194" y="1359804"/>
              <a:ext cx="1567813" cy="280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Shape 555"/>
            <p:cNvSpPr/>
            <p:nvPr/>
          </p:nvSpPr>
          <p:spPr>
            <a:xfrm>
              <a:off x="5619755" y="3205277"/>
              <a:ext cx="432047" cy="163802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1/20</a:t>
              </a:r>
            </a:p>
          </p:txBody>
        </p:sp>
        <p:sp>
          <p:nvSpPr>
            <p:cNvPr id="556" name="Shape 556"/>
            <p:cNvSpPr/>
            <p:nvPr/>
          </p:nvSpPr>
          <p:spPr>
            <a:xfrm rot="-5400000">
              <a:off x="5393897" y="3205320"/>
              <a:ext cx="189913" cy="163718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 flipH="1" rot="5400000">
              <a:off x="6075698" y="3196848"/>
              <a:ext cx="189913" cy="163718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Shape 558"/>
            <p:cNvSpPr txBox="1"/>
            <p:nvPr/>
          </p:nvSpPr>
          <p:spPr>
            <a:xfrm>
              <a:off x="4193607" y="1830397"/>
              <a:ext cx="574200" cy="365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FF0000"/>
                </a:buClr>
                <a:buSzPct val="25000"/>
                <a:buFont typeface="Arial"/>
                <a:buNone/>
              </a:pPr>
              <a:r>
                <a:rPr lang="ko-KR" sz="1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해고</a:t>
              </a:r>
            </a:p>
          </p:txBody>
        </p:sp>
      </p:grpSp>
      <p:sp>
        <p:nvSpPr>
          <p:cNvPr id="559" name="Shape 559"/>
          <p:cNvSpPr/>
          <p:nvPr/>
        </p:nvSpPr>
        <p:spPr>
          <a:xfrm>
            <a:off x="421052" y="196823"/>
            <a:ext cx="2136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 세부정보 UI(1)</a:t>
            </a:r>
          </a:p>
        </p:txBody>
      </p:sp>
      <p:cxnSp>
        <p:nvCxnSpPr>
          <p:cNvPr id="560" name="Shape 560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1" name="Shape 561"/>
          <p:cNvSpPr/>
          <p:nvPr/>
        </p:nvSpPr>
        <p:spPr>
          <a:xfrm>
            <a:off x="1643528" y="740487"/>
            <a:ext cx="108012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이름</a:t>
            </a:r>
          </a:p>
        </p:txBody>
      </p:sp>
      <p:sp>
        <p:nvSpPr>
          <p:cNvPr id="562" name="Shape 562"/>
          <p:cNvSpPr/>
          <p:nvPr/>
        </p:nvSpPr>
        <p:spPr>
          <a:xfrm>
            <a:off x="7566213" y="3901798"/>
            <a:ext cx="4434442" cy="5497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좌/우의 화살표는 눌러도 동작하지 않는다. (단순한 슬라이드 가이드 이미지)</a:t>
            </a:r>
          </a:p>
        </p:txBody>
      </p:sp>
      <p:cxnSp>
        <p:nvCxnSpPr>
          <p:cNvPr id="563" name="Shape 563"/>
          <p:cNvCxnSpPr/>
          <p:nvPr/>
        </p:nvCxnSpPr>
        <p:spPr>
          <a:xfrm flipH="1">
            <a:off x="7349267" y="852703"/>
            <a:ext cx="1440197" cy="559283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64" name="Shape 564"/>
          <p:cNvCxnSpPr/>
          <p:nvPr/>
        </p:nvCxnSpPr>
        <p:spPr>
          <a:xfrm>
            <a:off x="2744534" y="882251"/>
            <a:ext cx="2416200" cy="805200"/>
          </a:xfrm>
          <a:prstGeom prst="bentConnector3">
            <a:avLst>
              <a:gd fmla="val 10009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565" name="Shape 565"/>
          <p:cNvCxnSpPr>
            <a:endCxn id="536" idx="1"/>
          </p:cNvCxnSpPr>
          <p:nvPr/>
        </p:nvCxnSpPr>
        <p:spPr>
          <a:xfrm>
            <a:off x="2718300" y="1748532"/>
            <a:ext cx="1598700" cy="600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66" name="Shape 566"/>
          <p:cNvCxnSpPr/>
          <p:nvPr/>
        </p:nvCxnSpPr>
        <p:spPr>
          <a:xfrm flipH="1" rot="10800000">
            <a:off x="2680442" y="2697446"/>
            <a:ext cx="1860633" cy="38114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67" name="Shape 567"/>
          <p:cNvCxnSpPr/>
          <p:nvPr/>
        </p:nvCxnSpPr>
        <p:spPr>
          <a:xfrm flipH="1" rot="10800000">
            <a:off x="2717659" y="3547551"/>
            <a:ext cx="1867500" cy="660300"/>
          </a:xfrm>
          <a:prstGeom prst="bentConnector3">
            <a:avLst>
              <a:gd fmla="val 4088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568" name="Shape 568"/>
          <p:cNvCxnSpPr/>
          <p:nvPr/>
        </p:nvCxnSpPr>
        <p:spPr>
          <a:xfrm rot="10800000">
            <a:off x="6384097" y="3309598"/>
            <a:ext cx="3306300" cy="592200"/>
          </a:xfrm>
          <a:prstGeom prst="bentConnector3">
            <a:avLst>
              <a:gd fmla="val -16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569" name="Shape 569"/>
          <p:cNvCxnSpPr>
            <a:stCxn id="520" idx="1"/>
          </p:cNvCxnSpPr>
          <p:nvPr/>
        </p:nvCxnSpPr>
        <p:spPr>
          <a:xfrm flipH="1">
            <a:off x="7187464" y="2263715"/>
            <a:ext cx="1602000" cy="111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70" name="Shape 570"/>
          <p:cNvCxnSpPr/>
          <p:nvPr/>
        </p:nvCxnSpPr>
        <p:spPr>
          <a:xfrm flipH="1" rot="10800000">
            <a:off x="5160864" y="3099382"/>
            <a:ext cx="1349829" cy="1088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lg" w="lg" type="triangle"/>
            <a:tailEnd len="lg" w="lg" type="triangle"/>
          </a:ln>
        </p:spPr>
      </p:cxn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/>
        </p:nvSpPr>
        <p:spPr>
          <a:xfrm>
            <a:off x="5646589" y="3843108"/>
            <a:ext cx="1801867" cy="10156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배경 스토리</a:t>
            </a:r>
            <a:b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유닛별 배경 스토리.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유닛의 등장시기나 역사적 배경 등을 설명한다.</a:t>
            </a:r>
          </a:p>
        </p:txBody>
      </p:sp>
      <p:grpSp>
        <p:nvGrpSpPr>
          <p:cNvPr id="576" name="Shape 576"/>
          <p:cNvGrpSpPr/>
          <p:nvPr/>
        </p:nvGrpSpPr>
        <p:grpSpPr>
          <a:xfrm>
            <a:off x="8123684" y="192972"/>
            <a:ext cx="3583750" cy="6125973"/>
            <a:chOff x="3982462" y="237905"/>
            <a:chExt cx="3583750" cy="6125973"/>
          </a:xfrm>
        </p:grpSpPr>
        <p:grpSp>
          <p:nvGrpSpPr>
            <p:cNvPr id="577" name="Shape 577"/>
            <p:cNvGrpSpPr/>
            <p:nvPr/>
          </p:nvGrpSpPr>
          <p:grpSpPr>
            <a:xfrm>
              <a:off x="3982462" y="237905"/>
              <a:ext cx="3462241" cy="6125973"/>
              <a:chOff x="7239518" y="369690"/>
              <a:chExt cx="3462241" cy="6125973"/>
            </a:xfrm>
          </p:grpSpPr>
          <p:pic>
            <p:nvPicPr>
              <p:cNvPr id="578" name="Shape 57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239518" y="369690"/>
                <a:ext cx="3462241" cy="61259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9" name="Shape 579"/>
              <p:cNvSpPr/>
              <p:nvPr/>
            </p:nvSpPr>
            <p:spPr>
              <a:xfrm>
                <a:off x="7405153" y="667479"/>
                <a:ext cx="3240000" cy="5759999"/>
              </a:xfrm>
              <a:prstGeom prst="rect">
                <a:avLst/>
              </a:prstGeom>
              <a:solidFill>
                <a:schemeClr val="dk1">
                  <a:alpha val="69411"/>
                </a:schemeClr>
              </a:solidFill>
              <a:ln cap="flat" cmpd="sng" w="25400">
                <a:solidFill>
                  <a:schemeClr val="dk1">
                    <a:alpha val="49411"/>
                  </a:schemeClr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0" name="Shape 580"/>
            <p:cNvSpPr/>
            <p:nvPr/>
          </p:nvSpPr>
          <p:spPr>
            <a:xfrm>
              <a:off x="4236525" y="1330911"/>
              <a:ext cx="3047819" cy="4286921"/>
            </a:xfrm>
            <a:prstGeom prst="rect">
              <a:avLst/>
            </a:prstGeom>
            <a:solidFill>
              <a:srgbClr val="595959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4227894" y="1308840"/>
              <a:ext cx="3047819" cy="280933"/>
            </a:xfrm>
            <a:prstGeom prst="rect">
              <a:avLst/>
            </a:prstGeom>
            <a:solidFill>
              <a:srgbClr val="3F3F3F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2" name="Shape 582"/>
            <p:cNvGrpSpPr/>
            <p:nvPr/>
          </p:nvGrpSpPr>
          <p:grpSpPr>
            <a:xfrm>
              <a:off x="4105342" y="1171260"/>
              <a:ext cx="3460870" cy="503379"/>
              <a:chOff x="3791744" y="1473729"/>
              <a:chExt cx="1649730" cy="503379"/>
            </a:xfrm>
          </p:grpSpPr>
          <p:pic>
            <p:nvPicPr>
              <p:cNvPr id="583" name="Shape 5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791744" y="1473729"/>
                <a:ext cx="1649730" cy="503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4" name="Shape 584"/>
              <p:cNvSpPr txBox="1"/>
              <p:nvPr/>
            </p:nvSpPr>
            <p:spPr>
              <a:xfrm>
                <a:off x="3984007" y="1594920"/>
                <a:ext cx="842943" cy="253716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세부정보</a:t>
                </a:r>
              </a:p>
            </p:txBody>
          </p:sp>
        </p:grpSp>
        <p:sp>
          <p:nvSpPr>
            <p:cNvPr id="585" name="Shape 585"/>
            <p:cNvSpPr/>
            <p:nvPr/>
          </p:nvSpPr>
          <p:spPr>
            <a:xfrm>
              <a:off x="6913602" y="1237886"/>
              <a:ext cx="370741" cy="370741"/>
            </a:xfrm>
            <a:prstGeom prst="mathMultiply">
              <a:avLst>
                <a:gd fmla="val 23520" name="adj1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4570296" y="1682113"/>
              <a:ext cx="1224134" cy="256263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50000">
                  <a:srgbClr val="262626"/>
                </a:gs>
                <a:gs pos="100000">
                  <a:srgbClr val="59595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ko-K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??</a:t>
              </a:r>
            </a:p>
          </p:txBody>
        </p:sp>
        <p:sp>
          <p:nvSpPr>
            <p:cNvPr id="587" name="Shape 587"/>
            <p:cNvSpPr/>
            <p:nvPr/>
          </p:nvSpPr>
          <p:spPr>
            <a:xfrm>
              <a:off x="4266926" y="3658091"/>
              <a:ext cx="3006659" cy="1959739"/>
            </a:xfrm>
            <a:prstGeom prst="rect">
              <a:avLst/>
            </a:prstGeom>
            <a:solidFill>
              <a:srgbClr val="AEABAB"/>
            </a:solidFill>
            <a:ln cap="flat" cmpd="sng" w="25400">
              <a:solidFill>
                <a:srgbClr val="17161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4279628" y="3401826"/>
              <a:ext cx="2996085" cy="256263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50000">
                  <a:srgbClr val="262626"/>
                </a:gs>
                <a:gs pos="100000">
                  <a:srgbClr val="59595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배경 스토리</a:t>
              </a:r>
            </a:p>
          </p:txBody>
        </p:sp>
        <p:sp>
          <p:nvSpPr>
            <p:cNvPr id="589" name="Shape 589"/>
            <p:cNvSpPr txBox="1"/>
            <p:nvPr/>
          </p:nvSpPr>
          <p:spPr>
            <a:xfrm>
              <a:off x="6756800" y="1605666"/>
              <a:ext cx="439544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??</a:t>
              </a:r>
            </a:p>
          </p:txBody>
        </p:sp>
        <p:pic>
          <p:nvPicPr>
            <p:cNvPr id="590" name="Shape 5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90423" y="1602570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Shape 5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94137" y="1862491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Shape 5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91469" y="2125881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Shape 59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94139" y="2383199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Shape 59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94139" y="2645131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Shape 59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94137" y="2899638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Shape 59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486837" y="3143675"/>
              <a:ext cx="251998" cy="247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Shape 597"/>
            <p:cNvSpPr txBox="1"/>
            <p:nvPr/>
          </p:nvSpPr>
          <p:spPr>
            <a:xfrm>
              <a:off x="4259841" y="3645430"/>
              <a:ext cx="3089425" cy="1554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ko-KR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국가 고유 유닛은 국가 선택 후에 확인할 수 있습니다.</a:t>
              </a:r>
            </a:p>
          </p:txBody>
        </p:sp>
        <p:sp>
          <p:nvSpPr>
            <p:cNvPr id="598" name="Shape 598"/>
            <p:cNvSpPr/>
            <p:nvPr/>
          </p:nvSpPr>
          <p:spPr>
            <a:xfrm>
              <a:off x="5619755" y="3205277"/>
              <a:ext cx="432047" cy="163802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1/20</a:t>
              </a:r>
            </a:p>
          </p:txBody>
        </p:sp>
        <p:sp>
          <p:nvSpPr>
            <p:cNvPr id="599" name="Shape 599"/>
            <p:cNvSpPr/>
            <p:nvPr/>
          </p:nvSpPr>
          <p:spPr>
            <a:xfrm rot="-5400000">
              <a:off x="5393897" y="3205320"/>
              <a:ext cx="189913" cy="163718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 flipH="1" rot="5400000">
              <a:off x="6075698" y="3196848"/>
              <a:ext cx="189913" cy="163718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1" name="Shape 601"/>
          <p:cNvSpPr/>
          <p:nvPr/>
        </p:nvSpPr>
        <p:spPr>
          <a:xfrm>
            <a:off x="421052" y="196823"/>
            <a:ext cx="2136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 세부정보 UI(2)</a:t>
            </a:r>
          </a:p>
        </p:txBody>
      </p:sp>
      <p:cxnSp>
        <p:nvCxnSpPr>
          <p:cNvPr id="602" name="Shape 602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03" name="Shape 603"/>
          <p:cNvCxnSpPr/>
          <p:nvPr/>
        </p:nvCxnSpPr>
        <p:spPr>
          <a:xfrm flipH="1" rot="10800000">
            <a:off x="7447672" y="3508837"/>
            <a:ext cx="1534800" cy="873299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sp>
        <p:nvSpPr>
          <p:cNvPr id="604" name="Shape 604"/>
          <p:cNvSpPr txBox="1"/>
          <p:nvPr/>
        </p:nvSpPr>
        <p:spPr>
          <a:xfrm>
            <a:off x="11486814" y="2039463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11487663" y="2303263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11487663" y="2560581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11486814" y="2822513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11487663" y="3068733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11470832" y="3326335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grpSp>
        <p:nvGrpSpPr>
          <p:cNvPr id="610" name="Shape 610"/>
          <p:cNvGrpSpPr/>
          <p:nvPr/>
        </p:nvGrpSpPr>
        <p:grpSpPr>
          <a:xfrm>
            <a:off x="636919" y="216658"/>
            <a:ext cx="3583750" cy="6125973"/>
            <a:chOff x="3982462" y="237905"/>
            <a:chExt cx="3583750" cy="6125973"/>
          </a:xfrm>
        </p:grpSpPr>
        <p:grpSp>
          <p:nvGrpSpPr>
            <p:cNvPr id="611" name="Shape 611"/>
            <p:cNvGrpSpPr/>
            <p:nvPr/>
          </p:nvGrpSpPr>
          <p:grpSpPr>
            <a:xfrm>
              <a:off x="3982462" y="237905"/>
              <a:ext cx="3462241" cy="6125973"/>
              <a:chOff x="7239518" y="369690"/>
              <a:chExt cx="3462241" cy="6125973"/>
            </a:xfrm>
          </p:grpSpPr>
          <p:pic>
            <p:nvPicPr>
              <p:cNvPr id="612" name="Shape 61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239518" y="369690"/>
                <a:ext cx="3462241" cy="61259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3" name="Shape 613"/>
              <p:cNvSpPr/>
              <p:nvPr/>
            </p:nvSpPr>
            <p:spPr>
              <a:xfrm>
                <a:off x="7405153" y="667479"/>
                <a:ext cx="3240000" cy="5759999"/>
              </a:xfrm>
              <a:prstGeom prst="rect">
                <a:avLst/>
              </a:prstGeom>
              <a:solidFill>
                <a:schemeClr val="dk1">
                  <a:alpha val="69411"/>
                </a:schemeClr>
              </a:solidFill>
              <a:ln cap="flat" cmpd="sng" w="25400">
                <a:solidFill>
                  <a:schemeClr val="dk1">
                    <a:alpha val="49411"/>
                  </a:schemeClr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4" name="Shape 614"/>
            <p:cNvSpPr/>
            <p:nvPr/>
          </p:nvSpPr>
          <p:spPr>
            <a:xfrm>
              <a:off x="4236525" y="1330911"/>
              <a:ext cx="3047819" cy="4286921"/>
            </a:xfrm>
            <a:prstGeom prst="rect">
              <a:avLst/>
            </a:prstGeom>
            <a:solidFill>
              <a:srgbClr val="595959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4227894" y="1308840"/>
              <a:ext cx="3047819" cy="280933"/>
            </a:xfrm>
            <a:prstGeom prst="rect">
              <a:avLst/>
            </a:prstGeom>
            <a:solidFill>
              <a:srgbClr val="3F3F3F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6" name="Shape 616"/>
            <p:cNvGrpSpPr/>
            <p:nvPr/>
          </p:nvGrpSpPr>
          <p:grpSpPr>
            <a:xfrm>
              <a:off x="4105342" y="1171260"/>
              <a:ext cx="3460870" cy="503379"/>
              <a:chOff x="3791744" y="1473729"/>
              <a:chExt cx="1649730" cy="503379"/>
            </a:xfrm>
          </p:grpSpPr>
          <p:pic>
            <p:nvPicPr>
              <p:cNvPr id="617" name="Shape 6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791744" y="1473729"/>
                <a:ext cx="1649730" cy="503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8" name="Shape 618"/>
              <p:cNvSpPr txBox="1"/>
              <p:nvPr/>
            </p:nvSpPr>
            <p:spPr>
              <a:xfrm>
                <a:off x="3984007" y="1594920"/>
                <a:ext cx="842943" cy="253716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세부정보</a:t>
                </a:r>
              </a:p>
            </p:txBody>
          </p:sp>
        </p:grpSp>
        <p:sp>
          <p:nvSpPr>
            <p:cNvPr id="619" name="Shape 619"/>
            <p:cNvSpPr/>
            <p:nvPr/>
          </p:nvSpPr>
          <p:spPr>
            <a:xfrm>
              <a:off x="6913602" y="1237886"/>
              <a:ext cx="370741" cy="370741"/>
            </a:xfrm>
            <a:prstGeom prst="mathMultiply">
              <a:avLst>
                <a:gd fmla="val 23520" name="adj1"/>
              </a:avLst>
            </a:prstGeom>
            <a:solidFill>
              <a:srgbClr val="C00000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4570296" y="1682113"/>
              <a:ext cx="1224134" cy="256263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50000">
                  <a:srgbClr val="262626"/>
                </a:gs>
                <a:gs pos="100000">
                  <a:srgbClr val="59595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도끼병</a:t>
              </a:r>
            </a:p>
          </p:txBody>
        </p:sp>
        <p:sp>
          <p:nvSpPr>
            <p:cNvPr id="621" name="Shape 621"/>
            <p:cNvSpPr/>
            <p:nvPr/>
          </p:nvSpPr>
          <p:spPr>
            <a:xfrm rot="-2648694">
              <a:off x="4316987" y="1689513"/>
              <a:ext cx="241645" cy="241645"/>
            </a:xfrm>
            <a:prstGeom prst="noSmoking">
              <a:avLst>
                <a:gd fmla="val 18750" name="adj"/>
              </a:avLst>
            </a:prstGeom>
            <a:solidFill>
              <a:srgbClr val="7F7F7F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4266926" y="3658091"/>
              <a:ext cx="3006659" cy="1959739"/>
            </a:xfrm>
            <a:prstGeom prst="rect">
              <a:avLst/>
            </a:prstGeom>
            <a:solidFill>
              <a:srgbClr val="AEABAB"/>
            </a:solidFill>
            <a:ln cap="flat" cmpd="sng" w="25400">
              <a:solidFill>
                <a:srgbClr val="17161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4279628" y="3401826"/>
              <a:ext cx="2996085" cy="256263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50000">
                  <a:srgbClr val="262626"/>
                </a:gs>
                <a:gs pos="100000">
                  <a:srgbClr val="59595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배경 스토리</a:t>
              </a:r>
            </a:p>
          </p:txBody>
        </p:sp>
        <p:sp>
          <p:nvSpPr>
            <p:cNvPr id="624" name="Shape 624"/>
            <p:cNvSpPr txBox="1"/>
            <p:nvPr/>
          </p:nvSpPr>
          <p:spPr>
            <a:xfrm>
              <a:off x="6799132" y="1621054"/>
              <a:ext cx="439544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5 - 7</a:t>
              </a:r>
            </a:p>
          </p:txBody>
        </p:sp>
        <p:sp>
          <p:nvSpPr>
            <p:cNvPr id="625" name="Shape 625"/>
            <p:cNvSpPr txBox="1"/>
            <p:nvPr/>
          </p:nvSpPr>
          <p:spPr>
            <a:xfrm>
              <a:off x="6786645" y="1880975"/>
              <a:ext cx="32573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  <p:sp>
          <p:nvSpPr>
            <p:cNvPr id="626" name="Shape 626"/>
            <p:cNvSpPr txBox="1"/>
            <p:nvPr/>
          </p:nvSpPr>
          <p:spPr>
            <a:xfrm>
              <a:off x="6809085" y="2128975"/>
              <a:ext cx="255197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</a:p>
          </p:txBody>
        </p:sp>
        <p:sp>
          <p:nvSpPr>
            <p:cNvPr id="627" name="Shape 627"/>
            <p:cNvSpPr txBox="1"/>
            <p:nvPr/>
          </p:nvSpPr>
          <p:spPr>
            <a:xfrm>
              <a:off x="6776689" y="2401683"/>
              <a:ext cx="32573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</a:p>
          </p:txBody>
        </p:sp>
        <p:sp>
          <p:nvSpPr>
            <p:cNvPr id="628" name="Shape 628"/>
            <p:cNvSpPr txBox="1"/>
            <p:nvPr/>
          </p:nvSpPr>
          <p:spPr>
            <a:xfrm>
              <a:off x="6799132" y="2654096"/>
              <a:ext cx="255197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629" name="Shape 629"/>
            <p:cNvSpPr txBox="1"/>
            <p:nvPr/>
          </p:nvSpPr>
          <p:spPr>
            <a:xfrm>
              <a:off x="6738838" y="2918122"/>
              <a:ext cx="502059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10.41</a:t>
              </a:r>
            </a:p>
          </p:txBody>
        </p:sp>
        <p:pic>
          <p:nvPicPr>
            <p:cNvPr id="630" name="Shape 6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90423" y="1602570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Shape 6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94137" y="1862491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Shape 6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91469" y="2125881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Shape 6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94139" y="2383199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Shape 6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94139" y="2645131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Shape 6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94137" y="2899638"/>
              <a:ext cx="242886" cy="252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Shape 63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486837" y="3143675"/>
              <a:ext cx="251998" cy="247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Shape 637"/>
            <p:cNvSpPr txBox="1"/>
            <p:nvPr/>
          </p:nvSpPr>
          <p:spPr>
            <a:xfrm>
              <a:off x="6757650" y="3186458"/>
              <a:ext cx="360996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0.2</a:t>
              </a:r>
            </a:p>
          </p:txBody>
        </p:sp>
        <p:sp>
          <p:nvSpPr>
            <p:cNvPr id="638" name="Shape 638"/>
            <p:cNvSpPr txBox="1"/>
            <p:nvPr/>
          </p:nvSpPr>
          <p:spPr>
            <a:xfrm>
              <a:off x="4259841" y="3645430"/>
              <a:ext cx="3089425" cy="1554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ko-KR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인류는 도구를 다루기 시작하면서부터 사냥을 배웠습니다. 돌도끼는 인류 최초의 무기 중 하나입니다. 비록 모양은 투박하지만 날카롭게 깎아낸 돌도끼는 매우 효과적인 사냥도구 입니다.</a:t>
              </a:r>
              <a:br>
                <a:rPr b="1" i="0" lang="ko-KR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ko-KR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도끼병들은 부족의 젊고 건장한 남성들로 이루어져 있습니다. 그들은 부족의 여성과 아이, 노인들의 생계를 책임지는 부족의 가장들입니다. 오늘도 도끼병들은 가족을 먹여살릴 수 있길 기도하며 사냥에 나섭니다.</a:t>
              </a:r>
            </a:p>
          </p:txBody>
        </p:sp>
        <p:pic>
          <p:nvPicPr>
            <p:cNvPr id="639" name="Shape 6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585194" y="1359804"/>
              <a:ext cx="1567813" cy="280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Shape 640"/>
            <p:cNvSpPr/>
            <p:nvPr/>
          </p:nvSpPr>
          <p:spPr>
            <a:xfrm>
              <a:off x="5619755" y="3205277"/>
              <a:ext cx="432047" cy="163802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1/20</a:t>
              </a:r>
            </a:p>
          </p:txBody>
        </p:sp>
        <p:sp>
          <p:nvSpPr>
            <p:cNvPr id="641" name="Shape 641"/>
            <p:cNvSpPr/>
            <p:nvPr/>
          </p:nvSpPr>
          <p:spPr>
            <a:xfrm rot="-5400000">
              <a:off x="5393897" y="3205320"/>
              <a:ext cx="189913" cy="163718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 flipH="1" rot="5400000">
              <a:off x="6075698" y="3196848"/>
              <a:ext cx="189913" cy="163718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 txBox="1"/>
            <p:nvPr/>
          </p:nvSpPr>
          <p:spPr>
            <a:xfrm>
              <a:off x="4193607" y="1830397"/>
              <a:ext cx="574200" cy="365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rgbClr val="D8D8D8"/>
                </a:buClr>
                <a:buSzPct val="25000"/>
                <a:buFont typeface="Arial"/>
                <a:buNone/>
              </a:pPr>
              <a:r>
                <a:rPr b="1" lang="ko-KR" sz="12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해고</a:t>
              </a:r>
            </a:p>
          </p:txBody>
        </p:sp>
      </p:grpSp>
      <p:sp>
        <p:nvSpPr>
          <p:cNvPr id="644" name="Shape 644"/>
          <p:cNvSpPr/>
          <p:nvPr/>
        </p:nvSpPr>
        <p:spPr>
          <a:xfrm>
            <a:off x="5159896" y="1505196"/>
            <a:ext cx="1801867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해고 버튼 비활성화</a:t>
            </a:r>
          </a:p>
        </p:txBody>
      </p:sp>
      <p:cxnSp>
        <p:nvCxnSpPr>
          <p:cNvPr id="645" name="Shape 645"/>
          <p:cNvCxnSpPr/>
          <p:nvPr/>
        </p:nvCxnSpPr>
        <p:spPr>
          <a:xfrm>
            <a:off x="6952278" y="1777146"/>
            <a:ext cx="1529221" cy="40412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46" name="Shape 646"/>
          <p:cNvCxnSpPr/>
          <p:nvPr/>
        </p:nvCxnSpPr>
        <p:spPr>
          <a:xfrm flipH="1">
            <a:off x="1263116" y="1770025"/>
            <a:ext cx="3929773" cy="19061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47" name="Shape 647"/>
          <p:cNvSpPr/>
          <p:nvPr/>
        </p:nvSpPr>
        <p:spPr>
          <a:xfrm rot="-2648694">
            <a:off x="8531527" y="1656312"/>
            <a:ext cx="241645" cy="241645"/>
          </a:xfrm>
          <a:prstGeom prst="noSmoking">
            <a:avLst>
              <a:gd fmla="val 18750" name="adj"/>
            </a:avLst>
          </a:prstGeom>
          <a:solidFill>
            <a:srgbClr val="7F7F7F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Shape 648"/>
          <p:cNvSpPr txBox="1"/>
          <p:nvPr/>
        </p:nvSpPr>
        <p:spPr>
          <a:xfrm>
            <a:off x="8408147" y="1797196"/>
            <a:ext cx="574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D8D8D8"/>
              </a:buClr>
              <a:buSzPct val="25000"/>
              <a:buFont typeface="Arial"/>
              <a:buNone/>
            </a:pPr>
            <a:r>
              <a:rPr b="1" lang="ko-KR" sz="12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해고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10874531" y="1824309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10874172" y="2079226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651" name="Shape 651"/>
          <p:cNvSpPr txBox="1"/>
          <p:nvPr/>
        </p:nvSpPr>
        <p:spPr>
          <a:xfrm>
            <a:off x="10884964" y="2331639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10874172" y="2592952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10884964" y="2864551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10898022" y="3110772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655" name="Shape 655"/>
          <p:cNvSpPr/>
          <p:nvPr/>
        </p:nvSpPr>
        <p:spPr>
          <a:xfrm>
            <a:off x="1531192" y="6320389"/>
            <a:ext cx="1801867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비활성화 유닛 세부정보</a:t>
            </a:r>
          </a:p>
        </p:txBody>
      </p:sp>
      <p:sp>
        <p:nvSpPr>
          <p:cNvPr id="656" name="Shape 656"/>
          <p:cNvSpPr/>
          <p:nvPr/>
        </p:nvSpPr>
        <p:spPr>
          <a:xfrm>
            <a:off x="9096156" y="6311917"/>
            <a:ext cx="1801867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선택 전</a:t>
            </a:r>
            <a:b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고유 유닛 세부정보</a:t>
            </a:r>
          </a:p>
        </p:txBody>
      </p:sp>
      <p:sp>
        <p:nvSpPr>
          <p:cNvPr id="657" name="Shape 657"/>
          <p:cNvSpPr/>
          <p:nvPr/>
        </p:nvSpPr>
        <p:spPr>
          <a:xfrm>
            <a:off x="5164687" y="2542932"/>
            <a:ext cx="1801867" cy="5558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선택 전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고유 유닛 스탯 ?? 표시</a:t>
            </a:r>
          </a:p>
        </p:txBody>
      </p:sp>
      <p:pic>
        <p:nvPicPr>
          <p:cNvPr id="658" name="Shape 65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8726415" y="1321323"/>
            <a:ext cx="1567813" cy="20362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Shape 659"/>
          <p:cNvCxnSpPr/>
          <p:nvPr/>
        </p:nvCxnSpPr>
        <p:spPr>
          <a:xfrm flipH="1" rot="10800000">
            <a:off x="6957068" y="2488158"/>
            <a:ext cx="3461195" cy="326723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60" name="Shape 660"/>
          <p:cNvSpPr/>
          <p:nvPr/>
        </p:nvSpPr>
        <p:spPr>
          <a:xfrm>
            <a:off x="3517562" y="6320389"/>
            <a:ext cx="1801867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비활성화의 기준은 해당 병영의 레벨 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Shape 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801" y="244807"/>
            <a:ext cx="3584151" cy="6125973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Shape 666"/>
          <p:cNvSpPr/>
          <p:nvPr/>
        </p:nvSpPr>
        <p:spPr>
          <a:xfrm>
            <a:off x="421052" y="196823"/>
            <a:ext cx="2136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 세부정보 UI(3)</a:t>
            </a:r>
          </a:p>
        </p:txBody>
      </p:sp>
      <p:cxnSp>
        <p:nvCxnSpPr>
          <p:cNvPr id="667" name="Shape 667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8" name="Shape 668"/>
          <p:cNvSpPr/>
          <p:nvPr/>
        </p:nvSpPr>
        <p:spPr>
          <a:xfrm>
            <a:off x="4830014" y="1578476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공격력(최소 – 최대)</a:t>
            </a: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적에게 입히는 피해량</a:t>
            </a:r>
          </a:p>
        </p:txBody>
      </p:sp>
      <p:sp>
        <p:nvSpPr>
          <p:cNvPr id="669" name="Shape 669"/>
          <p:cNvSpPr/>
          <p:nvPr/>
        </p:nvSpPr>
        <p:spPr>
          <a:xfrm>
            <a:off x="4830014" y="1823913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방어력</a:t>
            </a: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입은 피해만큼 차감된다. 체력보다 먼저 적용된다.</a:t>
            </a:r>
          </a:p>
        </p:txBody>
      </p:sp>
      <p:sp>
        <p:nvSpPr>
          <p:cNvPr id="670" name="Shape 670"/>
          <p:cNvSpPr/>
          <p:nvPr/>
        </p:nvSpPr>
        <p:spPr>
          <a:xfrm>
            <a:off x="4830014" y="2092101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체력</a:t>
            </a: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입은 피해만큼 차감된다. 0이되면 죽거나 부상병이 된다.</a:t>
            </a:r>
          </a:p>
        </p:txBody>
      </p:sp>
      <p:sp>
        <p:nvSpPr>
          <p:cNvPr id="671" name="Shape 671"/>
          <p:cNvSpPr/>
          <p:nvPr/>
        </p:nvSpPr>
        <p:spPr>
          <a:xfrm>
            <a:off x="4830014" y="2364641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이동속도</a:t>
            </a:r>
            <a:b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이동속도가 높을수록 행군속도가 빠릅니다.</a:t>
            </a:r>
          </a:p>
        </p:txBody>
      </p:sp>
      <p:sp>
        <p:nvSpPr>
          <p:cNvPr id="672" name="Shape 672"/>
          <p:cNvSpPr/>
          <p:nvPr/>
        </p:nvSpPr>
        <p:spPr>
          <a:xfrm>
            <a:off x="4830014" y="2630966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사거리</a:t>
            </a: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사거리 수치가 높을 수록 멀리서 공격 가능</a:t>
            </a:r>
          </a:p>
        </p:txBody>
      </p:sp>
      <p:sp>
        <p:nvSpPr>
          <p:cNvPr id="673" name="Shape 673"/>
          <p:cNvSpPr/>
          <p:nvPr/>
        </p:nvSpPr>
        <p:spPr>
          <a:xfrm>
            <a:off x="4828130" y="2880976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적재량</a:t>
            </a: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나를 수 있는 자원 최대량</a:t>
            </a:r>
          </a:p>
        </p:txBody>
      </p:sp>
      <p:sp>
        <p:nvSpPr>
          <p:cNvPr id="674" name="Shape 674"/>
          <p:cNvSpPr/>
          <p:nvPr/>
        </p:nvSpPr>
        <p:spPr>
          <a:xfrm>
            <a:off x="4828130" y="3136649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식량소모</a:t>
            </a:r>
            <a:b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시간당 소비하는 식량</a:t>
            </a:r>
          </a:p>
        </p:txBody>
      </p:sp>
      <p:sp>
        <p:nvSpPr>
          <p:cNvPr id="675" name="Shape 675"/>
          <p:cNvSpPr/>
          <p:nvPr/>
        </p:nvSpPr>
        <p:spPr>
          <a:xfrm>
            <a:off x="951437" y="675608"/>
            <a:ext cx="3008627" cy="8259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능력치</a:t>
            </a:r>
            <a:b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아이콘 터치시 능력치 설명 팝업 3초간 노출 후 사라짐</a:t>
            </a:r>
          </a:p>
        </p:txBody>
      </p:sp>
      <p:sp>
        <p:nvSpPr>
          <p:cNvPr id="676" name="Shape 676"/>
          <p:cNvSpPr/>
          <p:nvPr/>
        </p:nvSpPr>
        <p:spPr>
          <a:xfrm>
            <a:off x="2279575" y="1586515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공격력(최소 – 최대)</a:t>
            </a: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적에게 입히는 피해량</a:t>
            </a:r>
          </a:p>
        </p:txBody>
      </p:sp>
      <p:sp>
        <p:nvSpPr>
          <p:cNvPr id="677" name="Shape 677"/>
          <p:cNvSpPr/>
          <p:nvPr/>
        </p:nvSpPr>
        <p:spPr>
          <a:xfrm>
            <a:off x="2277691" y="2327522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방어력</a:t>
            </a: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입은 피해만큼 차감된다. 체력보다 먼저 적용된다.</a:t>
            </a:r>
          </a:p>
        </p:txBody>
      </p:sp>
      <p:sp>
        <p:nvSpPr>
          <p:cNvPr id="678" name="Shape 678"/>
          <p:cNvSpPr/>
          <p:nvPr/>
        </p:nvSpPr>
        <p:spPr>
          <a:xfrm>
            <a:off x="2275808" y="3068959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체력</a:t>
            </a: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입은 피해만큼 차감된다. 0이되면 죽거나 부상병이 된다.</a:t>
            </a:r>
          </a:p>
        </p:txBody>
      </p:sp>
      <p:sp>
        <p:nvSpPr>
          <p:cNvPr id="679" name="Shape 679"/>
          <p:cNvSpPr/>
          <p:nvPr/>
        </p:nvSpPr>
        <p:spPr>
          <a:xfrm>
            <a:off x="2279575" y="3813767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이동속도</a:t>
            </a:r>
            <a:b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이동속도가 높을수록 행군속도가 빠릅니다.</a:t>
            </a:r>
          </a:p>
        </p:txBody>
      </p:sp>
      <p:sp>
        <p:nvSpPr>
          <p:cNvPr id="680" name="Shape 680"/>
          <p:cNvSpPr/>
          <p:nvPr/>
        </p:nvSpPr>
        <p:spPr>
          <a:xfrm>
            <a:off x="2275808" y="4552469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사거리</a:t>
            </a: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사거리 수치가 높을 수록 멀리서 공격 가능</a:t>
            </a:r>
          </a:p>
        </p:txBody>
      </p:sp>
      <p:sp>
        <p:nvSpPr>
          <p:cNvPr id="681" name="Shape 681"/>
          <p:cNvSpPr/>
          <p:nvPr/>
        </p:nvSpPr>
        <p:spPr>
          <a:xfrm>
            <a:off x="2273924" y="5292028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적재량</a:t>
            </a:r>
            <a:b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ko-KR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0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나를 수 있는 자원 최대량</a:t>
            </a:r>
          </a:p>
        </p:txBody>
      </p:sp>
      <p:sp>
        <p:nvSpPr>
          <p:cNvPr id="682" name="Shape 682"/>
          <p:cNvSpPr/>
          <p:nvPr/>
        </p:nvSpPr>
        <p:spPr>
          <a:xfrm>
            <a:off x="2279575" y="6037471"/>
            <a:ext cx="1469980" cy="703722"/>
          </a:xfrm>
          <a:prstGeom prst="wedgeRectCallout">
            <a:avLst>
              <a:gd fmla="val 71080" name="adj1"/>
              <a:gd fmla="val -28343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식량소모</a:t>
            </a:r>
            <a:b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시간당 소비하는 식량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660" y="278640"/>
            <a:ext cx="3584151" cy="6125973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/>
          <p:nvPr/>
        </p:nvSpPr>
        <p:spPr>
          <a:xfrm>
            <a:off x="191343" y="3403187"/>
            <a:ext cx="1802914" cy="4462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스크롤로 해고인원 조절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디폴트 : 0</a:t>
            </a:r>
          </a:p>
        </p:txBody>
      </p:sp>
      <p:sp>
        <p:nvSpPr>
          <p:cNvPr id="689" name="Shape 689"/>
          <p:cNvSpPr/>
          <p:nvPr/>
        </p:nvSpPr>
        <p:spPr>
          <a:xfrm>
            <a:off x="191343" y="4642642"/>
            <a:ext cx="1697098" cy="646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직접 입력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터치시 키패드 출력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디폴트 : 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보유량</a:t>
            </a:r>
          </a:p>
        </p:txBody>
      </p:sp>
      <p:sp>
        <p:nvSpPr>
          <p:cNvPr id="690" name="Shape 690"/>
          <p:cNvSpPr/>
          <p:nvPr/>
        </p:nvSpPr>
        <p:spPr>
          <a:xfrm>
            <a:off x="421052" y="196823"/>
            <a:ext cx="2136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해고 UI(1)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92" name="Shape 692"/>
          <p:cNvCxnSpPr/>
          <p:nvPr/>
        </p:nvCxnSpPr>
        <p:spPr>
          <a:xfrm flipH="1" rot="10800000">
            <a:off x="1994257" y="3639932"/>
            <a:ext cx="1545132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93" name="Shape 693"/>
          <p:cNvSpPr/>
          <p:nvPr/>
        </p:nvSpPr>
        <p:spPr>
          <a:xfrm>
            <a:off x="9840415" y="4813096"/>
            <a:ext cx="2040903" cy="3052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완료 터치시 경고 팝업 출력</a:t>
            </a:r>
          </a:p>
        </p:txBody>
      </p:sp>
      <p:cxnSp>
        <p:nvCxnSpPr>
          <p:cNvPr id="694" name="Shape 694"/>
          <p:cNvCxnSpPr/>
          <p:nvPr/>
        </p:nvCxnSpPr>
        <p:spPr>
          <a:xfrm flipH="1" rot="10800000">
            <a:off x="1892703" y="3849356"/>
            <a:ext cx="3427800" cy="1164600"/>
          </a:xfrm>
          <a:prstGeom prst="bentConnector3">
            <a:avLst>
              <a:gd fmla="val 9995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pic>
        <p:nvPicPr>
          <p:cNvPr id="695" name="Shape 6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033" y="278640"/>
            <a:ext cx="3584151" cy="6125973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Shape 696"/>
          <p:cNvSpPr/>
          <p:nvPr/>
        </p:nvSpPr>
        <p:spPr>
          <a:xfrm>
            <a:off x="6600056" y="1196751"/>
            <a:ext cx="3090916" cy="5207862"/>
          </a:xfrm>
          <a:prstGeom prst="rect">
            <a:avLst/>
          </a:prstGeom>
          <a:solidFill>
            <a:schemeClr val="dk1">
              <a:alpha val="69411"/>
            </a:schemeClr>
          </a:solidFill>
          <a:ln cap="flat" cmpd="sng" w="25400">
            <a:solidFill>
              <a:schemeClr val="dk1">
                <a:alpha val="49411"/>
              </a:scheme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Shape 6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0973" y="4293687"/>
            <a:ext cx="3286124" cy="211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7172" y="3840280"/>
            <a:ext cx="3133800" cy="39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Shape 699"/>
          <p:cNvCxnSpPr>
            <a:stCxn id="693" idx="1"/>
          </p:cNvCxnSpPr>
          <p:nvPr/>
        </p:nvCxnSpPr>
        <p:spPr>
          <a:xfrm flipH="1">
            <a:off x="9342415" y="4965742"/>
            <a:ext cx="498000" cy="94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700" name="Shape 7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70961" y="3305382"/>
            <a:ext cx="249554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5077928" y="3572535"/>
            <a:ext cx="50526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grpSp>
        <p:nvGrpSpPr>
          <p:cNvPr id="702" name="Shape 702"/>
          <p:cNvGrpSpPr/>
          <p:nvPr/>
        </p:nvGrpSpPr>
        <p:grpSpPr>
          <a:xfrm>
            <a:off x="1017610" y="2420888"/>
            <a:ext cx="993043" cy="370077"/>
            <a:chOff x="4652687" y="3840053"/>
            <a:chExt cx="993043" cy="370077"/>
          </a:xfrm>
        </p:grpSpPr>
        <p:pic>
          <p:nvPicPr>
            <p:cNvPr id="703" name="Shape 7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52687" y="3840053"/>
              <a:ext cx="993043" cy="370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Shape 704"/>
            <p:cNvSpPr txBox="1"/>
            <p:nvPr/>
          </p:nvSpPr>
          <p:spPr>
            <a:xfrm>
              <a:off x="4937130" y="3888846"/>
              <a:ext cx="5970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취소</a:t>
              </a:r>
            </a:p>
          </p:txBody>
        </p:sp>
      </p:grpSp>
      <p:grpSp>
        <p:nvGrpSpPr>
          <p:cNvPr id="705" name="Shape 705"/>
          <p:cNvGrpSpPr/>
          <p:nvPr/>
        </p:nvGrpSpPr>
        <p:grpSpPr>
          <a:xfrm>
            <a:off x="3539389" y="3957975"/>
            <a:ext cx="720080" cy="266066"/>
            <a:chOff x="1383387" y="1340767"/>
            <a:chExt cx="1001575" cy="370077"/>
          </a:xfrm>
        </p:grpSpPr>
        <p:pic>
          <p:nvPicPr>
            <p:cNvPr id="706" name="Shape 70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91920" y="1340767"/>
              <a:ext cx="993043" cy="370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Shape 707"/>
            <p:cNvSpPr txBox="1"/>
            <p:nvPr/>
          </p:nvSpPr>
          <p:spPr>
            <a:xfrm>
              <a:off x="1383387" y="1395007"/>
              <a:ext cx="1001575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취소</a:t>
              </a:r>
            </a:p>
          </p:txBody>
        </p:sp>
      </p:grpSp>
      <p:grpSp>
        <p:nvGrpSpPr>
          <p:cNvPr id="708" name="Shape 708"/>
          <p:cNvGrpSpPr/>
          <p:nvPr/>
        </p:nvGrpSpPr>
        <p:grpSpPr>
          <a:xfrm>
            <a:off x="4869249" y="3946827"/>
            <a:ext cx="720080" cy="266066"/>
            <a:chOff x="1383387" y="1340767"/>
            <a:chExt cx="1001575" cy="370077"/>
          </a:xfrm>
        </p:grpSpPr>
        <p:pic>
          <p:nvPicPr>
            <p:cNvPr id="709" name="Shape 70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91920" y="1340767"/>
              <a:ext cx="993043" cy="370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Shape 710"/>
            <p:cNvSpPr txBox="1"/>
            <p:nvPr/>
          </p:nvSpPr>
          <p:spPr>
            <a:xfrm>
              <a:off x="1383387" y="1395007"/>
              <a:ext cx="1001575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해고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/>
        </p:nvSpPr>
        <p:spPr>
          <a:xfrm>
            <a:off x="421052" y="196823"/>
            <a:ext cx="2136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해고 UI(2)</a:t>
            </a:r>
          </a:p>
        </p:txBody>
      </p:sp>
      <p:cxnSp>
        <p:nvCxnSpPr>
          <p:cNvPr id="716" name="Shape 716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7" name="Shape 717"/>
          <p:cNvSpPr/>
          <p:nvPr/>
        </p:nvSpPr>
        <p:spPr>
          <a:xfrm>
            <a:off x="7939327" y="3564428"/>
            <a:ext cx="3596227" cy="5497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 터치시 해당 수치만큼 병력 감소 및 세부정보화면 복귀</a:t>
            </a:r>
          </a:p>
        </p:txBody>
      </p:sp>
      <p:pic>
        <p:nvPicPr>
          <p:cNvPr id="718" name="Shape 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514" y="524704"/>
            <a:ext cx="3584151" cy="6125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9" name="Shape 719"/>
          <p:cNvGrpSpPr/>
          <p:nvPr/>
        </p:nvGrpSpPr>
        <p:grpSpPr>
          <a:xfrm>
            <a:off x="4027620" y="852137"/>
            <a:ext cx="3287938" cy="5779533"/>
            <a:chOff x="4223792" y="827892"/>
            <a:chExt cx="3287938" cy="5779533"/>
          </a:xfrm>
        </p:grpSpPr>
        <p:sp>
          <p:nvSpPr>
            <p:cNvPr id="720" name="Shape 720"/>
            <p:cNvSpPr/>
            <p:nvPr/>
          </p:nvSpPr>
          <p:spPr>
            <a:xfrm>
              <a:off x="4223792" y="827892"/>
              <a:ext cx="3283661" cy="5779533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4228071" y="2536707"/>
              <a:ext cx="3283660" cy="1976109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49000">
                  <a:schemeClr val="dk1"/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2540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영주님! 병사들을 해고하시겠습니까?</a:t>
              </a: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병사를 해고하면 전투력이 하락합니다!</a:t>
              </a: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pic>
          <p:nvPicPr>
            <p:cNvPr id="722" name="Shape 7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52687" y="3840053"/>
              <a:ext cx="993043" cy="370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3" name="Shape 723"/>
            <p:cNvSpPr txBox="1"/>
            <p:nvPr/>
          </p:nvSpPr>
          <p:spPr>
            <a:xfrm>
              <a:off x="4937130" y="3888846"/>
              <a:ext cx="5970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취소</a:t>
              </a:r>
            </a:p>
          </p:txBody>
        </p:sp>
      </p:grpSp>
      <p:grpSp>
        <p:nvGrpSpPr>
          <p:cNvPr id="724" name="Shape 724"/>
          <p:cNvGrpSpPr/>
          <p:nvPr/>
        </p:nvGrpSpPr>
        <p:grpSpPr>
          <a:xfrm>
            <a:off x="5826365" y="3864297"/>
            <a:ext cx="993043" cy="370077"/>
            <a:chOff x="1726758" y="3966601"/>
            <a:chExt cx="993043" cy="370077"/>
          </a:xfrm>
        </p:grpSpPr>
        <p:pic>
          <p:nvPicPr>
            <p:cNvPr id="725" name="Shape 7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6758" y="3966601"/>
              <a:ext cx="993043" cy="370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Shape 726"/>
            <p:cNvSpPr txBox="1"/>
            <p:nvPr/>
          </p:nvSpPr>
          <p:spPr>
            <a:xfrm>
              <a:off x="2011200" y="4015394"/>
              <a:ext cx="5970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</a:p>
          </p:txBody>
        </p:sp>
      </p:grpSp>
      <p:cxnSp>
        <p:nvCxnSpPr>
          <p:cNvPr id="727" name="Shape 727"/>
          <p:cNvCxnSpPr>
            <a:stCxn id="717" idx="1"/>
          </p:cNvCxnSpPr>
          <p:nvPr/>
        </p:nvCxnSpPr>
        <p:spPr>
          <a:xfrm flipH="1">
            <a:off x="6534427" y="3839286"/>
            <a:ext cx="1404900" cy="187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/>
        </p:nvSpPr>
        <p:spPr>
          <a:xfrm>
            <a:off x="670581" y="180764"/>
            <a:ext cx="16369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세부 정보 UI</a:t>
            </a:r>
          </a:p>
        </p:txBody>
      </p:sp>
      <p:cxnSp>
        <p:nvCxnSpPr>
          <p:cNvPr id="733" name="Shape 733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734" name="Shape 734"/>
          <p:cNvGrpSpPr/>
          <p:nvPr/>
        </p:nvGrpSpPr>
        <p:grpSpPr>
          <a:xfrm>
            <a:off x="2675078" y="872489"/>
            <a:ext cx="3291008" cy="5152689"/>
            <a:chOff x="3525073" y="782710"/>
            <a:chExt cx="3291008" cy="5152689"/>
          </a:xfrm>
        </p:grpSpPr>
        <p:pic>
          <p:nvPicPr>
            <p:cNvPr descr="Screen Clipping" id="735" name="Shape 7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25073" y="782710"/>
              <a:ext cx="3240000" cy="5152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Shape 7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08771" y="1351320"/>
              <a:ext cx="1672603" cy="14052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Shape 737"/>
            <p:cNvSpPr/>
            <p:nvPr/>
          </p:nvSpPr>
          <p:spPr>
            <a:xfrm>
              <a:off x="5790387" y="5523739"/>
              <a:ext cx="954672" cy="38114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Details</a:t>
              </a:r>
            </a:p>
          </p:txBody>
        </p:sp>
        <p:grpSp>
          <p:nvGrpSpPr>
            <p:cNvPr id="738" name="Shape 738"/>
            <p:cNvGrpSpPr/>
            <p:nvPr/>
          </p:nvGrpSpPr>
          <p:grpSpPr>
            <a:xfrm>
              <a:off x="3548434" y="5400112"/>
              <a:ext cx="584073" cy="503071"/>
              <a:chOff x="339604" y="5920210"/>
              <a:chExt cx="730880" cy="532169"/>
            </a:xfrm>
          </p:grpSpPr>
          <p:sp>
            <p:nvSpPr>
              <p:cNvPr id="739" name="Shape 739"/>
              <p:cNvSpPr/>
              <p:nvPr/>
            </p:nvSpPr>
            <p:spPr>
              <a:xfrm>
                <a:off x="339604" y="5920210"/>
                <a:ext cx="730880" cy="53216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Shape 740"/>
              <p:cNvSpPr/>
              <p:nvPr/>
            </p:nvSpPr>
            <p:spPr>
              <a:xfrm rot="10800000">
                <a:off x="417983" y="5964130"/>
                <a:ext cx="493607" cy="44432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1" name="Shape 741"/>
            <p:cNvSpPr/>
            <p:nvPr/>
          </p:nvSpPr>
          <p:spPr>
            <a:xfrm>
              <a:off x="3734026" y="2756611"/>
              <a:ext cx="2801166" cy="100425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&lt;병사 훈련량&gt;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기본 : </a:t>
              </a:r>
              <a:r>
                <a:rPr b="1" lang="ko-KR" sz="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160</a:t>
              </a: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(Barracks Lv.16)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연구 효과 : </a:t>
              </a: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+ 20%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&lt;병사 훈련 속도&gt;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기본 : </a:t>
              </a:r>
              <a:r>
                <a:rPr b="1" lang="ko-KR" sz="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10 / hour</a:t>
              </a: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(Barracks Lv.16)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연구 효과 : </a:t>
              </a:r>
              <a:r>
                <a:rPr b="1" lang="ko-KR" sz="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- 10%</a:t>
              </a:r>
            </a:p>
          </p:txBody>
        </p:sp>
        <p:grpSp>
          <p:nvGrpSpPr>
            <p:cNvPr id="742" name="Shape 742"/>
            <p:cNvGrpSpPr/>
            <p:nvPr/>
          </p:nvGrpSpPr>
          <p:grpSpPr>
            <a:xfrm>
              <a:off x="3734024" y="3836216"/>
              <a:ext cx="1368152" cy="888477"/>
              <a:chOff x="639141" y="4274655"/>
              <a:chExt cx="1287472" cy="801933"/>
            </a:xfrm>
          </p:grpSpPr>
          <p:sp>
            <p:nvSpPr>
              <p:cNvPr id="743" name="Shape 743"/>
              <p:cNvSpPr/>
              <p:nvPr/>
            </p:nvSpPr>
            <p:spPr>
              <a:xfrm>
                <a:off x="639141" y="4438876"/>
                <a:ext cx="1273005" cy="637712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Unit Level : </a:t>
                </a:r>
                <a:r>
                  <a:rPr b="1" lang="ko-KR" sz="9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Lv.16</a:t>
                </a:r>
              </a:p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Max Training : </a:t>
                </a:r>
                <a:r>
                  <a:rPr b="1" lang="ko-KR" sz="9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160</a:t>
                </a:r>
              </a:p>
            </p:txBody>
          </p:sp>
          <p:sp>
            <p:nvSpPr>
              <p:cNvPr id="744" name="Shape 744"/>
              <p:cNvSpPr/>
              <p:nvPr/>
            </p:nvSpPr>
            <p:spPr>
              <a:xfrm>
                <a:off x="639141" y="4274655"/>
                <a:ext cx="1287472" cy="157158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rgbClr val="1E4E79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Lv.16</a:t>
                </a:r>
              </a:p>
            </p:txBody>
          </p:sp>
        </p:grpSp>
        <p:grpSp>
          <p:nvGrpSpPr>
            <p:cNvPr id="745" name="Shape 745"/>
            <p:cNvGrpSpPr/>
            <p:nvPr/>
          </p:nvGrpSpPr>
          <p:grpSpPr>
            <a:xfrm>
              <a:off x="5191079" y="3836216"/>
              <a:ext cx="1344112" cy="898999"/>
              <a:chOff x="1912149" y="4274655"/>
              <a:chExt cx="1287472" cy="801933"/>
            </a:xfrm>
          </p:grpSpPr>
          <p:sp>
            <p:nvSpPr>
              <p:cNvPr id="746" name="Shape 746"/>
              <p:cNvSpPr/>
              <p:nvPr/>
            </p:nvSpPr>
            <p:spPr>
              <a:xfrm>
                <a:off x="1912149" y="4274655"/>
                <a:ext cx="1287472" cy="157158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rgbClr val="1E4E79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Lv.17</a:t>
                </a:r>
              </a:p>
            </p:txBody>
          </p:sp>
          <p:sp>
            <p:nvSpPr>
              <p:cNvPr id="747" name="Shape 747"/>
              <p:cNvSpPr/>
              <p:nvPr/>
            </p:nvSpPr>
            <p:spPr>
              <a:xfrm>
                <a:off x="1919383" y="4438876"/>
                <a:ext cx="1273005" cy="637712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Unit Level : </a:t>
                </a:r>
                <a:r>
                  <a:rPr b="1" lang="ko-KR" sz="9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Lv.17</a:t>
                </a:r>
              </a:p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Max Training : </a:t>
                </a:r>
                <a:r>
                  <a:rPr b="1" lang="ko-KR" sz="9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170</a:t>
                </a:r>
              </a:p>
            </p:txBody>
          </p:sp>
        </p:grpSp>
        <p:grpSp>
          <p:nvGrpSpPr>
            <p:cNvPr id="748" name="Shape 748"/>
            <p:cNvGrpSpPr/>
            <p:nvPr/>
          </p:nvGrpSpPr>
          <p:grpSpPr>
            <a:xfrm>
              <a:off x="3540815" y="801761"/>
              <a:ext cx="3204246" cy="200847"/>
              <a:chOff x="3506542" y="1112773"/>
              <a:chExt cx="3247159" cy="200847"/>
            </a:xfrm>
          </p:grpSpPr>
          <p:sp>
            <p:nvSpPr>
              <p:cNvPr id="749" name="Shape 749"/>
              <p:cNvSpPr/>
              <p:nvPr/>
            </p:nvSpPr>
            <p:spPr>
              <a:xfrm>
                <a:off x="3506542" y="1112773"/>
                <a:ext cx="3247159" cy="200847"/>
              </a:xfrm>
              <a:prstGeom prst="roundRect">
                <a:avLst>
                  <a:gd fmla="val 0" name="adj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50" name="Shape 7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624648" y="1148130"/>
                <a:ext cx="190001" cy="156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1" name="Shape 751"/>
              <p:cNvSpPr/>
              <p:nvPr/>
            </p:nvSpPr>
            <p:spPr>
              <a:xfrm>
                <a:off x="3726473" y="1112773"/>
                <a:ext cx="468076" cy="19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pic>
            <p:nvPicPr>
              <p:cNvPr id="752" name="Shape 75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445480" y="1142762"/>
                <a:ext cx="162491" cy="156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3" name="Shape 753"/>
              <p:cNvSpPr/>
              <p:nvPr/>
            </p:nvSpPr>
            <p:spPr>
              <a:xfrm>
                <a:off x="4556951" y="1112773"/>
                <a:ext cx="468076" cy="19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pic>
            <p:nvPicPr>
              <p:cNvPr id="754" name="Shape 75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12308" y="1148420"/>
                <a:ext cx="190700" cy="156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5" name="Shape 755"/>
              <p:cNvSpPr/>
              <p:nvPr/>
            </p:nvSpPr>
            <p:spPr>
              <a:xfrm>
                <a:off x="5387923" y="1112773"/>
                <a:ext cx="468076" cy="19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pic>
            <p:nvPicPr>
              <p:cNvPr id="756" name="Shape 75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060973" y="1150583"/>
                <a:ext cx="190700" cy="156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7" name="Shape 757"/>
              <p:cNvSpPr/>
              <p:nvPr/>
            </p:nvSpPr>
            <p:spPr>
              <a:xfrm>
                <a:off x="6193732" y="1117762"/>
                <a:ext cx="468076" cy="19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</p:grpSp>
        <p:pic>
          <p:nvPicPr>
            <p:cNvPr descr="Screen Clipping" id="758" name="Shape 75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061489" y="926751"/>
              <a:ext cx="754592" cy="706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9" name="Shape 759"/>
          <p:cNvSpPr/>
          <p:nvPr/>
        </p:nvSpPr>
        <p:spPr>
          <a:xfrm>
            <a:off x="6550878" y="448420"/>
            <a:ext cx="5518671" cy="7164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건물과 바닥을 zoom in하여 하이라이트.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하이라이트 된 건물을 제외한 타운은 어둡게 처리</a:t>
            </a:r>
          </a:p>
        </p:txBody>
      </p:sp>
      <p:sp>
        <p:nvSpPr>
          <p:cNvPr id="760" name="Shape 760"/>
          <p:cNvSpPr/>
          <p:nvPr/>
        </p:nvSpPr>
        <p:spPr>
          <a:xfrm>
            <a:off x="6550878" y="1369145"/>
            <a:ext cx="5518671" cy="4011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건물의 세부 설명 text (테이블 참조)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폰트 크기9 기준 최대 6 Line</a:t>
            </a:r>
          </a:p>
        </p:txBody>
      </p:sp>
      <p:cxnSp>
        <p:nvCxnSpPr>
          <p:cNvPr id="761" name="Shape 761"/>
          <p:cNvCxnSpPr>
            <a:endCxn id="760" idx="1"/>
          </p:cNvCxnSpPr>
          <p:nvPr/>
        </p:nvCxnSpPr>
        <p:spPr>
          <a:xfrm rot="-5400000">
            <a:off x="5070678" y="2017311"/>
            <a:ext cx="1927800" cy="1032600"/>
          </a:xfrm>
          <a:prstGeom prst="bentConnector3">
            <a:avLst>
              <a:gd fmla="val 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2" name="Shape 762"/>
          <p:cNvSpPr/>
          <p:nvPr/>
        </p:nvSpPr>
        <p:spPr>
          <a:xfrm>
            <a:off x="6550878" y="1970847"/>
            <a:ext cx="5518671" cy="5497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 레벨 별, 효과에 대한 preview.</a:t>
            </a: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좌/우로 슬라이드 하여 모든 레벨에 대한 내용을 볼 수 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좌/우의 화살표는 눌러도 동작하지 않는다. (단순한 슬라이드 가이드 이미지)</a:t>
            </a:r>
          </a:p>
        </p:txBody>
      </p:sp>
      <p:cxnSp>
        <p:nvCxnSpPr>
          <p:cNvPr id="763" name="Shape 763"/>
          <p:cNvCxnSpPr>
            <a:endCxn id="762" idx="1"/>
          </p:cNvCxnSpPr>
          <p:nvPr/>
        </p:nvCxnSpPr>
        <p:spPr>
          <a:xfrm rot="-5400000">
            <a:off x="5064378" y="2707405"/>
            <a:ext cx="1948200" cy="1024800"/>
          </a:xfrm>
          <a:prstGeom prst="bentConnector3">
            <a:avLst>
              <a:gd fmla="val -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4" name="Shape 764"/>
          <p:cNvSpPr/>
          <p:nvPr/>
        </p:nvSpPr>
        <p:spPr>
          <a:xfrm>
            <a:off x="6572507" y="4194032"/>
            <a:ext cx="5518671" cy="3411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더보기 버튼. 해당 메뉴로 이동</a:t>
            </a:r>
          </a:p>
        </p:txBody>
      </p:sp>
      <p:cxnSp>
        <p:nvCxnSpPr>
          <p:cNvPr id="765" name="Shape 765"/>
          <p:cNvCxnSpPr>
            <a:stCxn id="737" idx="3"/>
            <a:endCxn id="764" idx="1"/>
          </p:cNvCxnSpPr>
          <p:nvPr/>
        </p:nvCxnSpPr>
        <p:spPr>
          <a:xfrm flipH="1" rot="10800000">
            <a:off x="5895064" y="4364689"/>
            <a:ext cx="677400" cy="14394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6" name="Shape 766"/>
          <p:cNvSpPr/>
          <p:nvPr/>
        </p:nvSpPr>
        <p:spPr>
          <a:xfrm rot="-5400000">
            <a:off x="2667589" y="4335667"/>
            <a:ext cx="181800" cy="15672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Shape 767"/>
          <p:cNvSpPr/>
          <p:nvPr/>
        </p:nvSpPr>
        <p:spPr>
          <a:xfrm rot="5400000">
            <a:off x="5713487" y="4335669"/>
            <a:ext cx="181800" cy="156721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2683005" y="1135466"/>
            <a:ext cx="3224145" cy="305634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lang="ko-KR" sz="105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69" name="Shape 769"/>
          <p:cNvSpPr/>
          <p:nvPr/>
        </p:nvSpPr>
        <p:spPr>
          <a:xfrm>
            <a:off x="2668042" y="4857598"/>
            <a:ext cx="3233778" cy="632293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lang="ko-KR" sz="105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770" name="Shape 770"/>
          <p:cNvPicPr preferRelativeResize="0"/>
          <p:nvPr/>
        </p:nvPicPr>
        <p:blipFill rotWithShape="1">
          <a:blip r:embed="rId10">
            <a:alphaModFix/>
          </a:blip>
          <a:srcRect b="96271" l="0" r="0" t="0"/>
          <a:stretch/>
        </p:blipFill>
        <p:spPr>
          <a:xfrm>
            <a:off x="3138789" y="879799"/>
            <a:ext cx="2770616" cy="214772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/>
          <p:nvPr/>
        </p:nvSpPr>
        <p:spPr>
          <a:xfrm>
            <a:off x="2691038" y="896529"/>
            <a:ext cx="455585" cy="478405"/>
          </a:xfrm>
          <a:prstGeom prst="rect">
            <a:avLst/>
          </a:prstGeom>
          <a:solidFill>
            <a:schemeClr val="dk1">
              <a:alpha val="70980"/>
            </a:schemeClr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</a:t>
            </a:r>
          </a:p>
        </p:txBody>
      </p:sp>
      <p:cxnSp>
        <p:nvCxnSpPr>
          <p:cNvPr id="772" name="Shape 772"/>
          <p:cNvCxnSpPr/>
          <p:nvPr/>
        </p:nvCxnSpPr>
        <p:spPr>
          <a:xfrm flipH="1" rot="10800000">
            <a:off x="5034155" y="806764"/>
            <a:ext cx="1516799" cy="1332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73" name="Shape 7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32265" y="907762"/>
            <a:ext cx="551156" cy="491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 flipH="1" rot="10800000">
            <a:off x="2022990" y="1153510"/>
            <a:ext cx="813861" cy="13048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5" name="Shape 775"/>
          <p:cNvSpPr/>
          <p:nvPr/>
        </p:nvSpPr>
        <p:spPr>
          <a:xfrm>
            <a:off x="251492" y="1128841"/>
            <a:ext cx="1802914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 아이콘</a:t>
            </a:r>
          </a:p>
        </p:txBody>
      </p:sp>
      <p:sp>
        <p:nvSpPr>
          <p:cNvPr id="776" name="Shape 776"/>
          <p:cNvSpPr/>
          <p:nvPr/>
        </p:nvSpPr>
        <p:spPr>
          <a:xfrm>
            <a:off x="3905137" y="1441099"/>
            <a:ext cx="937810" cy="28955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chemeClr val="dk1"/>
              </a:gs>
              <a:gs pos="100000">
                <a:srgbClr val="000000">
                  <a:alpha val="4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Lv16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병영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/>
        </p:nvSpPr>
        <p:spPr>
          <a:xfrm>
            <a:off x="8302107" y="1014353"/>
            <a:ext cx="1471212" cy="441644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 닫기 버튼</a:t>
            </a:r>
          </a:p>
        </p:txBody>
      </p:sp>
      <p:sp>
        <p:nvSpPr>
          <p:cNvPr id="782" name="Shape 782"/>
          <p:cNvSpPr/>
          <p:nvPr/>
        </p:nvSpPr>
        <p:spPr>
          <a:xfrm>
            <a:off x="3977132" y="52109"/>
            <a:ext cx="1471212" cy="441644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병영 레벨 표시</a:t>
            </a:r>
          </a:p>
        </p:txBody>
      </p:sp>
      <p:sp>
        <p:nvSpPr>
          <p:cNvPr id="783" name="Shape 783"/>
          <p:cNvSpPr/>
          <p:nvPr/>
        </p:nvSpPr>
        <p:spPr>
          <a:xfrm>
            <a:off x="2855641" y="781595"/>
            <a:ext cx="1471212" cy="441644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병영 관련 설명 표시</a:t>
            </a:r>
          </a:p>
        </p:txBody>
      </p:sp>
      <p:sp>
        <p:nvSpPr>
          <p:cNvPr id="784" name="Shape 784"/>
          <p:cNvSpPr/>
          <p:nvPr/>
        </p:nvSpPr>
        <p:spPr>
          <a:xfrm>
            <a:off x="8272045" y="3604142"/>
            <a:ext cx="1471212" cy="534390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 레벨별 병영 능력 정보 표시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(상하 스크롤)</a:t>
            </a:r>
          </a:p>
        </p:txBody>
      </p:sp>
      <p:grpSp>
        <p:nvGrpSpPr>
          <p:cNvPr id="785" name="Shape 785"/>
          <p:cNvGrpSpPr/>
          <p:nvPr/>
        </p:nvGrpSpPr>
        <p:grpSpPr>
          <a:xfrm>
            <a:off x="4498760" y="725051"/>
            <a:ext cx="3240000" cy="5760000"/>
            <a:chOff x="3525073" y="782710"/>
            <a:chExt cx="3291008" cy="5152689"/>
          </a:xfrm>
        </p:grpSpPr>
        <p:pic>
          <p:nvPicPr>
            <p:cNvPr descr="Screen Clipping" id="786" name="Shape 7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25073" y="782710"/>
              <a:ext cx="3240000" cy="5152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Shape 7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08771" y="1351320"/>
              <a:ext cx="1672603" cy="14052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Shape 788"/>
            <p:cNvSpPr/>
            <p:nvPr/>
          </p:nvSpPr>
          <p:spPr>
            <a:xfrm>
              <a:off x="5790387" y="5523739"/>
              <a:ext cx="954672" cy="38114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Details</a:t>
              </a:r>
            </a:p>
          </p:txBody>
        </p:sp>
        <p:grpSp>
          <p:nvGrpSpPr>
            <p:cNvPr id="789" name="Shape 789"/>
            <p:cNvGrpSpPr/>
            <p:nvPr/>
          </p:nvGrpSpPr>
          <p:grpSpPr>
            <a:xfrm>
              <a:off x="3548434" y="5400112"/>
              <a:ext cx="584073" cy="503071"/>
              <a:chOff x="339604" y="5920210"/>
              <a:chExt cx="730880" cy="532169"/>
            </a:xfrm>
          </p:grpSpPr>
          <p:sp>
            <p:nvSpPr>
              <p:cNvPr id="790" name="Shape 790"/>
              <p:cNvSpPr/>
              <p:nvPr/>
            </p:nvSpPr>
            <p:spPr>
              <a:xfrm>
                <a:off x="339604" y="5920210"/>
                <a:ext cx="730880" cy="532169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Shape 791"/>
              <p:cNvSpPr/>
              <p:nvPr/>
            </p:nvSpPr>
            <p:spPr>
              <a:xfrm rot="10800000">
                <a:off x="417983" y="5964130"/>
                <a:ext cx="493607" cy="44432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2" name="Shape 792"/>
            <p:cNvSpPr/>
            <p:nvPr/>
          </p:nvSpPr>
          <p:spPr>
            <a:xfrm>
              <a:off x="3734026" y="2756611"/>
              <a:ext cx="2801166" cy="100425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&lt;병사 훈련량&gt;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기본 : </a:t>
              </a:r>
              <a:r>
                <a:rPr b="1" lang="ko-KR" sz="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160</a:t>
              </a: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(Barracks Lv.16)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연구 효과 : </a:t>
              </a: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+ 20%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&lt;병사 훈련 속도&gt;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기본 : </a:t>
              </a:r>
              <a:r>
                <a:rPr b="1" lang="ko-KR" sz="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10 / hour</a:t>
              </a: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(Barracks Lv.16)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연구 효과 : </a:t>
              </a:r>
              <a:r>
                <a:rPr b="1" lang="ko-KR" sz="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- 10%</a:t>
              </a:r>
            </a:p>
          </p:txBody>
        </p:sp>
        <p:grpSp>
          <p:nvGrpSpPr>
            <p:cNvPr id="793" name="Shape 793"/>
            <p:cNvGrpSpPr/>
            <p:nvPr/>
          </p:nvGrpSpPr>
          <p:grpSpPr>
            <a:xfrm>
              <a:off x="3734024" y="3836216"/>
              <a:ext cx="1368152" cy="888477"/>
              <a:chOff x="639141" y="4274655"/>
              <a:chExt cx="1287472" cy="801933"/>
            </a:xfrm>
          </p:grpSpPr>
          <p:sp>
            <p:nvSpPr>
              <p:cNvPr id="794" name="Shape 794"/>
              <p:cNvSpPr/>
              <p:nvPr/>
            </p:nvSpPr>
            <p:spPr>
              <a:xfrm>
                <a:off x="639141" y="4438876"/>
                <a:ext cx="1273005" cy="637712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Unit Level : </a:t>
                </a:r>
                <a:r>
                  <a:rPr b="1" lang="ko-KR" sz="9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Lv.16</a:t>
                </a:r>
              </a:p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Max Training : </a:t>
                </a:r>
                <a:r>
                  <a:rPr b="1" lang="ko-KR" sz="9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160</a:t>
                </a:r>
              </a:p>
            </p:txBody>
          </p:sp>
          <p:sp>
            <p:nvSpPr>
              <p:cNvPr id="795" name="Shape 795"/>
              <p:cNvSpPr/>
              <p:nvPr/>
            </p:nvSpPr>
            <p:spPr>
              <a:xfrm>
                <a:off x="639141" y="4274655"/>
                <a:ext cx="1287472" cy="157158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rgbClr val="1E4E79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Lv.16</a:t>
                </a:r>
              </a:p>
            </p:txBody>
          </p:sp>
        </p:grpSp>
        <p:grpSp>
          <p:nvGrpSpPr>
            <p:cNvPr id="796" name="Shape 796"/>
            <p:cNvGrpSpPr/>
            <p:nvPr/>
          </p:nvGrpSpPr>
          <p:grpSpPr>
            <a:xfrm>
              <a:off x="5191079" y="3836216"/>
              <a:ext cx="1344112" cy="898999"/>
              <a:chOff x="1912149" y="4274655"/>
              <a:chExt cx="1287472" cy="801933"/>
            </a:xfrm>
          </p:grpSpPr>
          <p:sp>
            <p:nvSpPr>
              <p:cNvPr id="797" name="Shape 797"/>
              <p:cNvSpPr/>
              <p:nvPr/>
            </p:nvSpPr>
            <p:spPr>
              <a:xfrm>
                <a:off x="1912149" y="4274655"/>
                <a:ext cx="1287472" cy="157158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rgbClr val="1E4E79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Lv.17</a:t>
                </a:r>
              </a:p>
            </p:txBody>
          </p:sp>
          <p:sp>
            <p:nvSpPr>
              <p:cNvPr id="798" name="Shape 798"/>
              <p:cNvSpPr/>
              <p:nvPr/>
            </p:nvSpPr>
            <p:spPr>
              <a:xfrm>
                <a:off x="1919383" y="4438876"/>
                <a:ext cx="1273005" cy="637712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Unit Level : </a:t>
                </a:r>
                <a:r>
                  <a:rPr b="1" lang="ko-KR" sz="9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Lv.17</a:t>
                </a:r>
              </a:p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Max Training : </a:t>
                </a:r>
                <a:r>
                  <a:rPr b="1" lang="ko-KR" sz="9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170</a:t>
                </a:r>
              </a:p>
            </p:txBody>
          </p:sp>
        </p:grpSp>
        <p:grpSp>
          <p:nvGrpSpPr>
            <p:cNvPr id="799" name="Shape 799"/>
            <p:cNvGrpSpPr/>
            <p:nvPr/>
          </p:nvGrpSpPr>
          <p:grpSpPr>
            <a:xfrm>
              <a:off x="3540815" y="801761"/>
              <a:ext cx="3204246" cy="200847"/>
              <a:chOff x="3506542" y="1112773"/>
              <a:chExt cx="3247159" cy="200847"/>
            </a:xfrm>
          </p:grpSpPr>
          <p:sp>
            <p:nvSpPr>
              <p:cNvPr id="800" name="Shape 800"/>
              <p:cNvSpPr/>
              <p:nvPr/>
            </p:nvSpPr>
            <p:spPr>
              <a:xfrm>
                <a:off x="3506542" y="1112773"/>
                <a:ext cx="3247159" cy="200847"/>
              </a:xfrm>
              <a:prstGeom prst="roundRect">
                <a:avLst>
                  <a:gd fmla="val 0" name="adj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1" name="Shape 80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624648" y="1148130"/>
                <a:ext cx="190001" cy="156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2" name="Shape 802"/>
              <p:cNvSpPr/>
              <p:nvPr/>
            </p:nvSpPr>
            <p:spPr>
              <a:xfrm>
                <a:off x="3726473" y="1112773"/>
                <a:ext cx="468076" cy="19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pic>
            <p:nvPicPr>
              <p:cNvPr id="803" name="Shape 80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445480" y="1142762"/>
                <a:ext cx="162491" cy="156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4" name="Shape 804"/>
              <p:cNvSpPr/>
              <p:nvPr/>
            </p:nvSpPr>
            <p:spPr>
              <a:xfrm>
                <a:off x="4556951" y="1112773"/>
                <a:ext cx="468076" cy="19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pic>
            <p:nvPicPr>
              <p:cNvPr id="805" name="Shape 80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12308" y="1148420"/>
                <a:ext cx="190700" cy="156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6" name="Shape 806"/>
              <p:cNvSpPr/>
              <p:nvPr/>
            </p:nvSpPr>
            <p:spPr>
              <a:xfrm>
                <a:off x="5387923" y="1112773"/>
                <a:ext cx="468076" cy="19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pic>
            <p:nvPicPr>
              <p:cNvPr id="807" name="Shape 80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060973" y="1150583"/>
                <a:ext cx="190700" cy="156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8" name="Shape 808"/>
              <p:cNvSpPr/>
              <p:nvPr/>
            </p:nvSpPr>
            <p:spPr>
              <a:xfrm>
                <a:off x="6193732" y="1117762"/>
                <a:ext cx="468076" cy="19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</p:grpSp>
        <p:pic>
          <p:nvPicPr>
            <p:cNvPr descr="Screen Clipping" id="809" name="Shape 80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061489" y="926751"/>
              <a:ext cx="754592" cy="706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0" name="Shape 810"/>
          <p:cNvSpPr/>
          <p:nvPr/>
        </p:nvSpPr>
        <p:spPr>
          <a:xfrm>
            <a:off x="4498760" y="711458"/>
            <a:ext cx="324000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4615792" y="914155"/>
            <a:ext cx="3027253" cy="5132148"/>
          </a:xfrm>
          <a:prstGeom prst="roundRect">
            <a:avLst>
              <a:gd fmla="val 1665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4599335" y="1162845"/>
            <a:ext cx="312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병영은 병사를 훈련하는 장소입니다. 병영의 업그레이드로 더 강한 병사를 더 많이 훈련시킬 수 있습니다.</a:t>
            </a:r>
          </a:p>
        </p:txBody>
      </p:sp>
      <p:sp>
        <p:nvSpPr>
          <p:cNvPr id="813" name="Shape 813"/>
          <p:cNvSpPr/>
          <p:nvPr/>
        </p:nvSpPr>
        <p:spPr>
          <a:xfrm>
            <a:off x="4651771" y="1566637"/>
            <a:ext cx="2946896" cy="238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세부내용</a:t>
            </a:r>
          </a:p>
        </p:txBody>
      </p:sp>
      <p:sp>
        <p:nvSpPr>
          <p:cNvPr id="814" name="Shape 814"/>
          <p:cNvSpPr/>
          <p:nvPr/>
        </p:nvSpPr>
        <p:spPr>
          <a:xfrm>
            <a:off x="7300410" y="870662"/>
            <a:ext cx="373225" cy="287383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5" name="Shape 815"/>
          <p:cNvGraphicFramePr/>
          <p:nvPr/>
        </p:nvGraphicFramePr>
        <p:xfrm>
          <a:off x="4659126" y="18719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{E9E80109-905E-465A-AC15-3BC8EDD0FD75}</a:tableStyleId>
              </a:tblPr>
              <a:tblGrid>
                <a:gridCol w="717425"/>
                <a:gridCol w="668775"/>
                <a:gridCol w="648075"/>
                <a:gridCol w="914600"/>
              </a:tblGrid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lt1"/>
                          </a:solidFill>
                        </a:rPr>
                        <a:t>레벨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병사 레벨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최대 훈련량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7,00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8,00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Lv.8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9,00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Lv.10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1,200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1,300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1,400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1,600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9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1,700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1,800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Lv.18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</a:tr>
              <a:tr h="20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1,900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Lv.19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16" name="Shape 816"/>
          <p:cNvSpPr/>
          <p:nvPr/>
        </p:nvSpPr>
        <p:spPr>
          <a:xfrm>
            <a:off x="4704473" y="914028"/>
            <a:ext cx="179303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LV 6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4636725" y="1179146"/>
            <a:ext cx="30272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18" name="Shape 818"/>
          <p:cNvCxnSpPr>
            <a:stCxn id="784" idx="1"/>
          </p:cNvCxnSpPr>
          <p:nvPr/>
        </p:nvCxnSpPr>
        <p:spPr>
          <a:xfrm flipH="1">
            <a:off x="7586545" y="3871337"/>
            <a:ext cx="685500" cy="1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19" name="Shape 819"/>
          <p:cNvCxnSpPr/>
          <p:nvPr/>
        </p:nvCxnSpPr>
        <p:spPr>
          <a:xfrm rot="10800000">
            <a:off x="7673635" y="1052527"/>
            <a:ext cx="652072" cy="227734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20" name="Shape 820"/>
          <p:cNvCxnSpPr/>
          <p:nvPr/>
        </p:nvCxnSpPr>
        <p:spPr>
          <a:xfrm>
            <a:off x="5182651" y="299396"/>
            <a:ext cx="110371" cy="65539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21" name="Shape 821"/>
          <p:cNvCxnSpPr/>
          <p:nvPr/>
        </p:nvCxnSpPr>
        <p:spPr>
          <a:xfrm>
            <a:off x="3866760" y="1128301"/>
            <a:ext cx="716665" cy="232377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2" name="Shape 822"/>
          <p:cNvSpPr/>
          <p:nvPr/>
        </p:nvSpPr>
        <p:spPr>
          <a:xfrm>
            <a:off x="2508549" y="3384228"/>
            <a:ext cx="1471212" cy="441644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레벨 하이라이트</a:t>
            </a:r>
          </a:p>
        </p:txBody>
      </p:sp>
      <p:cxnSp>
        <p:nvCxnSpPr>
          <p:cNvPr id="823" name="Shape 823"/>
          <p:cNvCxnSpPr/>
          <p:nvPr/>
        </p:nvCxnSpPr>
        <p:spPr>
          <a:xfrm flipH="1" rot="10800000">
            <a:off x="3977132" y="3384228"/>
            <a:ext cx="606293" cy="264891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4" name="Shape 824"/>
          <p:cNvSpPr/>
          <p:nvPr/>
        </p:nvSpPr>
        <p:spPr>
          <a:xfrm>
            <a:off x="1002401" y="180764"/>
            <a:ext cx="9733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더보기 UI</a:t>
            </a:r>
          </a:p>
        </p:txBody>
      </p:sp>
      <p:cxnSp>
        <p:nvCxnSpPr>
          <p:cNvPr id="825" name="Shape 825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26" name="Shape 826"/>
          <p:cNvSpPr/>
          <p:nvPr/>
        </p:nvSpPr>
        <p:spPr>
          <a:xfrm>
            <a:off x="4471687" y="4784283"/>
            <a:ext cx="3243925" cy="1262020"/>
          </a:xfrm>
          <a:prstGeom prst="rect">
            <a:avLst/>
          </a:prstGeom>
          <a:solidFill>
            <a:schemeClr val="accent2">
              <a:alpha val="56470"/>
            </a:schemeClr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/>
        </p:nvSpPr>
        <p:spPr>
          <a:xfrm>
            <a:off x="971145" y="180764"/>
            <a:ext cx="10358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 중 UI</a:t>
            </a:r>
          </a:p>
        </p:txBody>
      </p:sp>
      <p:cxnSp>
        <p:nvCxnSpPr>
          <p:cNvPr id="832" name="Shape 832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833" name="Shape 833"/>
          <p:cNvGrpSpPr/>
          <p:nvPr/>
        </p:nvGrpSpPr>
        <p:grpSpPr>
          <a:xfrm>
            <a:off x="8404030" y="4707661"/>
            <a:ext cx="588623" cy="489472"/>
            <a:chOff x="8457557" y="4753460"/>
            <a:chExt cx="588623" cy="489472"/>
          </a:xfrm>
        </p:grpSpPr>
        <p:sp>
          <p:nvSpPr>
            <p:cNvPr id="834" name="Shape 834"/>
            <p:cNvSpPr/>
            <p:nvPr/>
          </p:nvSpPr>
          <p:spPr>
            <a:xfrm>
              <a:off x="8516478" y="4776401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5" name="Shape 8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25907" y="4791582"/>
              <a:ext cx="265352" cy="253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Shape 836"/>
            <p:cNvSpPr/>
            <p:nvPr/>
          </p:nvSpPr>
          <p:spPr>
            <a:xfrm>
              <a:off x="8545318" y="4753460"/>
              <a:ext cx="47961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5000</a:t>
              </a:r>
            </a:p>
          </p:txBody>
        </p:sp>
        <p:sp>
          <p:nvSpPr>
            <p:cNvPr id="837" name="Shape 837"/>
            <p:cNvSpPr/>
            <p:nvPr/>
          </p:nvSpPr>
          <p:spPr>
            <a:xfrm>
              <a:off x="8457557" y="5010969"/>
              <a:ext cx="58862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즉시훈련</a:t>
              </a:r>
            </a:p>
          </p:txBody>
        </p:sp>
      </p:grpSp>
      <p:grpSp>
        <p:nvGrpSpPr>
          <p:cNvPr id="838" name="Shape 838"/>
          <p:cNvGrpSpPr/>
          <p:nvPr/>
        </p:nvGrpSpPr>
        <p:grpSpPr>
          <a:xfrm>
            <a:off x="8472262" y="5358925"/>
            <a:ext cx="549042" cy="549042"/>
            <a:chOff x="9447461" y="2649647"/>
            <a:chExt cx="549042" cy="549042"/>
          </a:xfrm>
        </p:grpSpPr>
        <p:sp>
          <p:nvSpPr>
            <p:cNvPr id="839" name="Shape 839"/>
            <p:cNvSpPr/>
            <p:nvPr/>
          </p:nvSpPr>
          <p:spPr>
            <a:xfrm>
              <a:off x="9451786" y="2687958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0" name="Shape 8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47461" y="2649647"/>
              <a:ext cx="549042" cy="549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Shape 841"/>
            <p:cNvSpPr/>
            <p:nvPr/>
          </p:nvSpPr>
          <p:spPr>
            <a:xfrm>
              <a:off x="9492564" y="2913656"/>
              <a:ext cx="4122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가속</a:t>
              </a:r>
            </a:p>
          </p:txBody>
        </p:sp>
      </p:grpSp>
      <p:sp>
        <p:nvSpPr>
          <p:cNvPr id="842" name="Shape 842"/>
          <p:cNvSpPr/>
          <p:nvPr/>
        </p:nvSpPr>
        <p:spPr>
          <a:xfrm>
            <a:off x="9137643" y="4690533"/>
            <a:ext cx="357894" cy="3871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1270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9585820" y="4653144"/>
            <a:ext cx="1592252" cy="441644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가속 기능 수행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(업그레이드 즉시 완료)</a:t>
            </a:r>
          </a:p>
        </p:txBody>
      </p:sp>
      <p:sp>
        <p:nvSpPr>
          <p:cNvPr id="844" name="Shape 844"/>
          <p:cNvSpPr/>
          <p:nvPr/>
        </p:nvSpPr>
        <p:spPr>
          <a:xfrm>
            <a:off x="9137643" y="5404907"/>
            <a:ext cx="357894" cy="3871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1270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9585820" y="5367519"/>
            <a:ext cx="1592252" cy="441644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시간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가속하기 화면으로 이동</a:t>
            </a:r>
          </a:p>
        </p:txBody>
      </p:sp>
      <p:sp>
        <p:nvSpPr>
          <p:cNvPr id="846" name="Shape 846"/>
          <p:cNvSpPr/>
          <p:nvPr/>
        </p:nvSpPr>
        <p:spPr>
          <a:xfrm>
            <a:off x="7939328" y="3564428"/>
            <a:ext cx="1685064" cy="5497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훈련 시간 표시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훈련 시간 바 표시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 중인 유닛, 수량 표시</a:t>
            </a:r>
          </a:p>
        </p:txBody>
      </p:sp>
      <p:sp>
        <p:nvSpPr>
          <p:cNvPr id="847" name="Shape 847"/>
          <p:cNvSpPr/>
          <p:nvPr/>
        </p:nvSpPr>
        <p:spPr>
          <a:xfrm>
            <a:off x="2207567" y="3721832"/>
            <a:ext cx="1685064" cy="5497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병과 아이콘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(검/창/궁/석궁/기/궁기/공성)</a:t>
            </a:r>
          </a:p>
        </p:txBody>
      </p:sp>
      <p:pic>
        <p:nvPicPr>
          <p:cNvPr id="848" name="Shape 8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7021" y="789416"/>
            <a:ext cx="3240000" cy="5196356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Shape 849"/>
          <p:cNvSpPr/>
          <p:nvPr/>
        </p:nvSpPr>
        <p:spPr>
          <a:xfrm>
            <a:off x="4200621" y="789416"/>
            <a:ext cx="3246399" cy="5196356"/>
          </a:xfrm>
          <a:prstGeom prst="rect">
            <a:avLst/>
          </a:prstGeom>
          <a:solidFill>
            <a:schemeClr val="dk1">
              <a:alpha val="61568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" name="Shape 850"/>
          <p:cNvGrpSpPr/>
          <p:nvPr/>
        </p:nvGrpSpPr>
        <p:grpSpPr>
          <a:xfrm>
            <a:off x="4812048" y="2199531"/>
            <a:ext cx="2122136" cy="1590264"/>
            <a:chOff x="4784173" y="2593036"/>
            <a:chExt cx="2122136" cy="1590264"/>
          </a:xfrm>
        </p:grpSpPr>
        <p:pic>
          <p:nvPicPr>
            <p:cNvPr id="851" name="Shape 8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84173" y="2685323"/>
              <a:ext cx="2122136" cy="1497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" name="Shape 852"/>
            <p:cNvSpPr/>
            <p:nvPr/>
          </p:nvSpPr>
          <p:spPr>
            <a:xfrm>
              <a:off x="5452917" y="2593036"/>
              <a:ext cx="924595" cy="284914"/>
            </a:xfrm>
            <a:prstGeom prst="rect">
              <a:avLst/>
            </a:prstGeom>
            <a:gradFill>
              <a:gsLst>
                <a:gs pos="0">
                  <a:srgbClr val="000000">
                    <a:alpha val="49803"/>
                  </a:srgbClr>
                </a:gs>
                <a:gs pos="50000">
                  <a:schemeClr val="dk1"/>
                </a:gs>
                <a:gs pos="100000">
                  <a:srgbClr val="000000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병영</a:t>
              </a:r>
            </a:p>
          </p:txBody>
        </p:sp>
      </p:grpSp>
      <p:grpSp>
        <p:nvGrpSpPr>
          <p:cNvPr id="853" name="Shape 853"/>
          <p:cNvGrpSpPr/>
          <p:nvPr/>
        </p:nvGrpSpPr>
        <p:grpSpPr>
          <a:xfrm>
            <a:off x="5239287" y="3378334"/>
            <a:ext cx="1267656" cy="500099"/>
            <a:chOff x="5185296" y="3675157"/>
            <a:chExt cx="1267656" cy="500099"/>
          </a:xfrm>
        </p:grpSpPr>
        <p:grpSp>
          <p:nvGrpSpPr>
            <p:cNvPr id="854" name="Shape 854"/>
            <p:cNvGrpSpPr/>
            <p:nvPr/>
          </p:nvGrpSpPr>
          <p:grpSpPr>
            <a:xfrm>
              <a:off x="5185296" y="3675157"/>
              <a:ext cx="1267656" cy="406554"/>
              <a:chOff x="1514279" y="3090058"/>
              <a:chExt cx="1845417" cy="591848"/>
            </a:xfrm>
          </p:grpSpPr>
          <p:sp>
            <p:nvSpPr>
              <p:cNvPr id="855" name="Shape 855"/>
              <p:cNvSpPr/>
              <p:nvPr/>
            </p:nvSpPr>
            <p:spPr>
              <a:xfrm>
                <a:off x="1847527" y="3198690"/>
                <a:ext cx="1512167" cy="24481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dd일 hh:mm:ss</a:t>
                </a:r>
              </a:p>
            </p:txBody>
          </p:sp>
          <p:sp>
            <p:nvSpPr>
              <p:cNvPr id="856" name="Shape 856"/>
              <p:cNvSpPr/>
              <p:nvPr/>
            </p:nvSpPr>
            <p:spPr>
              <a:xfrm flipH="1">
                <a:off x="1847528" y="3443503"/>
                <a:ext cx="1512167" cy="187293"/>
              </a:xfrm>
              <a:prstGeom prst="rect">
                <a:avLst/>
              </a:prstGeom>
              <a:gradFill>
                <a:gsLst>
                  <a:gs pos="0">
                    <a:schemeClr val="lt1"/>
                  </a:gs>
                  <a:gs pos="35000">
                    <a:srgbClr val="3F3F3F"/>
                  </a:gs>
                  <a:gs pos="100000">
                    <a:schemeClr val="dk1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Shape 857"/>
              <p:cNvSpPr/>
              <p:nvPr/>
            </p:nvSpPr>
            <p:spPr>
              <a:xfrm>
                <a:off x="1843857" y="3443503"/>
                <a:ext cx="723751" cy="187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58" name="Shape 858"/>
              <p:cNvGrpSpPr/>
              <p:nvPr/>
            </p:nvGrpSpPr>
            <p:grpSpPr>
              <a:xfrm>
                <a:off x="1514279" y="3090058"/>
                <a:ext cx="591848" cy="591848"/>
                <a:chOff x="2505690" y="4002310"/>
                <a:chExt cx="591848" cy="591848"/>
              </a:xfrm>
            </p:grpSpPr>
            <p:sp>
              <p:nvSpPr>
                <p:cNvPr id="859" name="Shape 859"/>
                <p:cNvSpPr/>
                <p:nvPr/>
              </p:nvSpPr>
              <p:spPr>
                <a:xfrm>
                  <a:off x="2563327" y="4096437"/>
                  <a:ext cx="493846" cy="466531"/>
                </a:xfrm>
                <a:prstGeom prst="ellipse">
                  <a:avLst/>
                </a:prstGeom>
                <a:solidFill>
                  <a:srgbClr val="3F3F3F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860" name="Shape 86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505690" y="4002310"/>
                  <a:ext cx="591848" cy="5918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861" name="Shape 861"/>
            <p:cNvSpPr/>
            <p:nvPr/>
          </p:nvSpPr>
          <p:spPr>
            <a:xfrm flipH="1">
              <a:off x="5532230" y="4046601"/>
              <a:ext cx="780420" cy="128655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5000">
                  <a:srgbClr val="3F3F3F"/>
                </a:gs>
                <a:gs pos="100000">
                  <a:schemeClr val="dk1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(유닛명) 999</a:t>
              </a:r>
            </a:p>
          </p:txBody>
        </p:sp>
      </p:grpSp>
      <p:grpSp>
        <p:nvGrpSpPr>
          <p:cNvPr id="862" name="Shape 862"/>
          <p:cNvGrpSpPr/>
          <p:nvPr/>
        </p:nvGrpSpPr>
        <p:grpSpPr>
          <a:xfrm>
            <a:off x="5919815" y="3944409"/>
            <a:ext cx="549042" cy="549042"/>
            <a:chOff x="9447461" y="2649647"/>
            <a:chExt cx="549042" cy="549042"/>
          </a:xfrm>
        </p:grpSpPr>
        <p:sp>
          <p:nvSpPr>
            <p:cNvPr id="863" name="Shape 863"/>
            <p:cNvSpPr/>
            <p:nvPr/>
          </p:nvSpPr>
          <p:spPr>
            <a:xfrm>
              <a:off x="9451786" y="2687958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4" name="Shape 8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47461" y="2649647"/>
              <a:ext cx="549042" cy="549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Shape 865"/>
            <p:cNvSpPr/>
            <p:nvPr/>
          </p:nvSpPr>
          <p:spPr>
            <a:xfrm>
              <a:off x="9492564" y="2913656"/>
              <a:ext cx="4122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가속</a:t>
              </a:r>
            </a:p>
          </p:txBody>
        </p:sp>
      </p:grpSp>
      <p:grpSp>
        <p:nvGrpSpPr>
          <p:cNvPr id="866" name="Shape 866"/>
          <p:cNvGrpSpPr/>
          <p:nvPr/>
        </p:nvGrpSpPr>
        <p:grpSpPr>
          <a:xfrm>
            <a:off x="5222972" y="3938871"/>
            <a:ext cx="588623" cy="489472"/>
            <a:chOff x="8457557" y="4753460"/>
            <a:chExt cx="588623" cy="489472"/>
          </a:xfrm>
        </p:grpSpPr>
        <p:sp>
          <p:nvSpPr>
            <p:cNvPr id="867" name="Shape 867"/>
            <p:cNvSpPr/>
            <p:nvPr/>
          </p:nvSpPr>
          <p:spPr>
            <a:xfrm>
              <a:off x="8516478" y="4776401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8" name="Shape 8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25907" y="4791582"/>
              <a:ext cx="265352" cy="253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Shape 869"/>
            <p:cNvSpPr/>
            <p:nvPr/>
          </p:nvSpPr>
          <p:spPr>
            <a:xfrm>
              <a:off x="8545318" y="4753460"/>
              <a:ext cx="47961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5000</a:t>
              </a:r>
            </a:p>
          </p:txBody>
        </p:sp>
        <p:sp>
          <p:nvSpPr>
            <p:cNvPr id="870" name="Shape 870"/>
            <p:cNvSpPr/>
            <p:nvPr/>
          </p:nvSpPr>
          <p:spPr>
            <a:xfrm>
              <a:off x="8457557" y="5010969"/>
              <a:ext cx="58862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즉시훈련</a:t>
              </a:r>
            </a:p>
          </p:txBody>
        </p:sp>
      </p:grpSp>
      <p:grpSp>
        <p:nvGrpSpPr>
          <p:cNvPr id="871" name="Shape 871"/>
          <p:cNvGrpSpPr/>
          <p:nvPr/>
        </p:nvGrpSpPr>
        <p:grpSpPr>
          <a:xfrm>
            <a:off x="4746720" y="3633135"/>
            <a:ext cx="606924" cy="541226"/>
            <a:chOff x="8333643" y="4363535"/>
            <a:chExt cx="606924" cy="541226"/>
          </a:xfrm>
        </p:grpSpPr>
        <p:sp>
          <p:nvSpPr>
            <p:cNvPr id="872" name="Shape 872"/>
            <p:cNvSpPr/>
            <p:nvPr/>
          </p:nvSpPr>
          <p:spPr>
            <a:xfrm>
              <a:off x="8387720" y="4383785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3" name="Shape 873"/>
            <p:cNvGrpSpPr/>
            <p:nvPr/>
          </p:nvGrpSpPr>
          <p:grpSpPr>
            <a:xfrm>
              <a:off x="8333643" y="4363535"/>
              <a:ext cx="606924" cy="541226"/>
              <a:chOff x="8333643" y="4363535"/>
              <a:chExt cx="606924" cy="541226"/>
            </a:xfrm>
          </p:grpSpPr>
          <p:pic>
            <p:nvPicPr>
              <p:cNvPr id="874" name="Shape 87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333643" y="4363535"/>
                <a:ext cx="606924" cy="5412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5" name="Shape 875"/>
              <p:cNvSpPr/>
              <p:nvPr/>
            </p:nvSpPr>
            <p:spPr>
              <a:xfrm>
                <a:off x="8340328" y="4586917"/>
                <a:ext cx="5886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세부정보</a:t>
                </a:r>
              </a:p>
            </p:txBody>
          </p:sp>
        </p:grpSp>
      </p:grpSp>
      <p:grpSp>
        <p:nvGrpSpPr>
          <p:cNvPr id="876" name="Shape 876"/>
          <p:cNvGrpSpPr/>
          <p:nvPr/>
        </p:nvGrpSpPr>
        <p:grpSpPr>
          <a:xfrm>
            <a:off x="6468859" y="3729850"/>
            <a:ext cx="625491" cy="466531"/>
            <a:chOff x="9647003" y="1830783"/>
            <a:chExt cx="625491" cy="466531"/>
          </a:xfrm>
        </p:grpSpPr>
        <p:sp>
          <p:nvSpPr>
            <p:cNvPr id="877" name="Shape 877"/>
            <p:cNvSpPr/>
            <p:nvPr/>
          </p:nvSpPr>
          <p:spPr>
            <a:xfrm>
              <a:off x="9712827" y="1830783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 rot="-5400000">
              <a:off x="9768123" y="1877438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chemeClr val="accent6"/>
                </a:gs>
                <a:gs pos="35000">
                  <a:srgbClr val="385623"/>
                </a:gs>
                <a:gs pos="100000">
                  <a:srgbClr val="FFF9D6"/>
                </a:gs>
              </a:gsLst>
              <a:lin ang="16200000" scaled="0"/>
            </a:gradFill>
            <a:ln cap="flat" cmpd="sng" w="9525">
              <a:solidFill>
                <a:srgbClr val="38562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9647003" y="2055259"/>
              <a:ext cx="625491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</p:grpSp>
      <p:cxnSp>
        <p:nvCxnSpPr>
          <p:cNvPr id="880" name="Shape 880"/>
          <p:cNvCxnSpPr/>
          <p:nvPr/>
        </p:nvCxnSpPr>
        <p:spPr>
          <a:xfrm flipH="1" rot="10800000">
            <a:off x="3863751" y="3653384"/>
            <a:ext cx="1415129" cy="32888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81" name="Shape 881"/>
          <p:cNvCxnSpPr>
            <a:stCxn id="846" idx="1"/>
          </p:cNvCxnSpPr>
          <p:nvPr/>
        </p:nvCxnSpPr>
        <p:spPr>
          <a:xfrm rot="10800000">
            <a:off x="6534728" y="3685386"/>
            <a:ext cx="1404600" cy="153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/>
        </p:nvSpPr>
        <p:spPr>
          <a:xfrm>
            <a:off x="459789" y="180764"/>
            <a:ext cx="20585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 중일 때의 훈련 UI</a:t>
            </a:r>
          </a:p>
        </p:txBody>
      </p:sp>
      <p:cxnSp>
        <p:nvCxnSpPr>
          <p:cNvPr id="887" name="Shape 887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8" name="Shape 888"/>
          <p:cNvSpPr/>
          <p:nvPr/>
        </p:nvSpPr>
        <p:spPr>
          <a:xfrm>
            <a:off x="4401917" y="552925"/>
            <a:ext cx="3240000" cy="57599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Shape 889"/>
          <p:cNvPicPr preferRelativeResize="0"/>
          <p:nvPr/>
        </p:nvPicPr>
        <p:blipFill rotWithShape="1">
          <a:blip r:embed="rId3">
            <a:alphaModFix/>
          </a:blip>
          <a:srcRect b="96271" l="0" r="0" t="0"/>
          <a:stretch/>
        </p:blipFill>
        <p:spPr>
          <a:xfrm>
            <a:off x="4862937" y="552925"/>
            <a:ext cx="2770616" cy="214772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/>
          <p:nvPr/>
        </p:nvSpPr>
        <p:spPr>
          <a:xfrm>
            <a:off x="4401916" y="4930048"/>
            <a:ext cx="3240000" cy="13828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1" name="Shape 891"/>
          <p:cNvCxnSpPr/>
          <p:nvPr/>
        </p:nvCxnSpPr>
        <p:spPr>
          <a:xfrm>
            <a:off x="4401916" y="5594592"/>
            <a:ext cx="3240000" cy="0"/>
          </a:xfrm>
          <a:prstGeom prst="straightConnector1">
            <a:avLst/>
          </a:prstGeom>
          <a:noFill/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2" name="Shape 8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233291" y="247545"/>
            <a:ext cx="3057577" cy="5471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3" name="Shape 893"/>
          <p:cNvCxnSpPr/>
          <p:nvPr/>
        </p:nvCxnSpPr>
        <p:spPr>
          <a:xfrm>
            <a:off x="4423762" y="4276650"/>
            <a:ext cx="3240000" cy="0"/>
          </a:xfrm>
          <a:prstGeom prst="straightConnector1">
            <a:avLst/>
          </a:prstGeom>
          <a:noFill/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Shape 894"/>
          <p:cNvSpPr txBox="1"/>
          <p:nvPr/>
        </p:nvSpPr>
        <p:spPr>
          <a:xfrm>
            <a:off x="4796882" y="1387016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5 - 7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4784394" y="1646940"/>
            <a:ext cx="3257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4806837" y="1894939"/>
            <a:ext cx="25519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4774441" y="2167646"/>
            <a:ext cx="3257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4796882" y="2420058"/>
            <a:ext cx="25519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736587" y="2684083"/>
            <a:ext cx="502059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10.41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928" y="794054"/>
            <a:ext cx="2435572" cy="50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1882" y="947687"/>
            <a:ext cx="196108" cy="19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67807" y="5507144"/>
            <a:ext cx="935995" cy="86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16016" y="5780728"/>
            <a:ext cx="2468995" cy="56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8173" y="1368533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91887" y="1628454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Shape 90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9219" y="1891842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Shape 90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91889" y="2149160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Shape 9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91889" y="2411092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Shape 90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91887" y="2665600"/>
            <a:ext cx="242886" cy="2524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Shape 910"/>
          <p:cNvCxnSpPr/>
          <p:nvPr/>
        </p:nvCxnSpPr>
        <p:spPr>
          <a:xfrm flipH="1" rot="10800000">
            <a:off x="5358800" y="3422040"/>
            <a:ext cx="1349829" cy="1088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lg" w="lg" type="triangle"/>
            <a:tailEnd len="lg" w="lg" type="triangle"/>
          </a:ln>
        </p:spPr>
      </p:cxnSp>
      <p:grpSp>
        <p:nvGrpSpPr>
          <p:cNvPr id="911" name="Shape 911"/>
          <p:cNvGrpSpPr/>
          <p:nvPr/>
        </p:nvGrpSpPr>
        <p:grpSpPr>
          <a:xfrm>
            <a:off x="4413262" y="4265583"/>
            <a:ext cx="3712240" cy="653458"/>
            <a:chOff x="7407186" y="3665058"/>
            <a:chExt cx="3712240" cy="653458"/>
          </a:xfrm>
        </p:grpSpPr>
        <p:sp>
          <p:nvSpPr>
            <p:cNvPr id="912" name="Shape 912"/>
            <p:cNvSpPr/>
            <p:nvPr/>
          </p:nvSpPr>
          <p:spPr>
            <a:xfrm>
              <a:off x="7407186" y="3665060"/>
              <a:ext cx="3240000" cy="647084"/>
            </a:xfrm>
            <a:prstGeom prst="rect">
              <a:avLst/>
            </a:prstGeom>
            <a:gradFill>
              <a:gsLst>
                <a:gs pos="0">
                  <a:srgbClr val="000000">
                    <a:alpha val="89803"/>
                  </a:srgbClr>
                </a:gs>
                <a:gs pos="50000">
                  <a:srgbClr val="000000">
                    <a:alpha val="49803"/>
                  </a:srgbClr>
                </a:gs>
                <a:gs pos="100000">
                  <a:srgbClr val="000000">
                    <a:alpha val="8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3" name="Shape 9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731375" y="3665060"/>
              <a:ext cx="591619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Shape 91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326078" y="3671432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Shape 91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923860" y="3665058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6" name="Shape 91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0521643" y="3671432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Shape 917"/>
            <p:cNvSpPr/>
            <p:nvPr/>
          </p:nvSpPr>
          <p:spPr>
            <a:xfrm>
              <a:off x="10647186" y="3665060"/>
              <a:ext cx="472240" cy="65345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18" name="Shape 918"/>
          <p:cNvCxnSpPr/>
          <p:nvPr/>
        </p:nvCxnSpPr>
        <p:spPr>
          <a:xfrm flipH="1" rot="10800000">
            <a:off x="5368846" y="4606149"/>
            <a:ext cx="1349829" cy="1088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919" name="Shape 919"/>
          <p:cNvSpPr/>
          <p:nvPr/>
        </p:nvSpPr>
        <p:spPr>
          <a:xfrm>
            <a:off x="4406678" y="555306"/>
            <a:ext cx="455585" cy="478405"/>
          </a:xfrm>
          <a:prstGeom prst="rect">
            <a:avLst/>
          </a:prstGeom>
          <a:solidFill>
            <a:schemeClr val="dk1">
              <a:alpha val="70980"/>
            </a:schemeClr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</a:t>
            </a:r>
          </a:p>
        </p:txBody>
      </p:sp>
      <p:pic>
        <p:nvPicPr>
          <p:cNvPr id="920" name="Shape 9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12655" y="584375"/>
            <a:ext cx="439063" cy="439063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/>
          <p:nvPr/>
        </p:nvSpPr>
        <p:spPr>
          <a:xfrm>
            <a:off x="5345078" y="5619992"/>
            <a:ext cx="2278934" cy="664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4404189" y="4941219"/>
            <a:ext cx="3240000" cy="647084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(유닛명) 훈련 중…</a:t>
            </a:r>
            <a:b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923" name="Shape 923"/>
          <p:cNvSpPr/>
          <p:nvPr/>
        </p:nvSpPr>
        <p:spPr>
          <a:xfrm flipH="1">
            <a:off x="4560736" y="5200432"/>
            <a:ext cx="2903414" cy="2089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4558216" y="5200432"/>
            <a:ext cx="1389627" cy="208981"/>
          </a:xfrm>
          <a:prstGeom prst="rect">
            <a:avLst/>
          </a:prstGeom>
          <a:gradFill>
            <a:gsLst>
              <a:gs pos="0">
                <a:srgbClr val="FFF2CC"/>
              </a:gs>
              <a:gs pos="50000">
                <a:schemeClr val="accent4"/>
              </a:gs>
              <a:gs pos="100000">
                <a:srgbClr val="7F600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dd hh : mm : ss</a:t>
            </a:r>
          </a:p>
        </p:txBody>
      </p:sp>
      <p:pic>
        <p:nvPicPr>
          <p:cNvPr id="925" name="Shape 925"/>
          <p:cNvPicPr preferRelativeResize="0"/>
          <p:nvPr/>
        </p:nvPicPr>
        <p:blipFill rotWithShape="1">
          <a:blip r:embed="rId8">
            <a:alphaModFix/>
          </a:blip>
          <a:srcRect b="0" l="0" r="49353" t="0"/>
          <a:stretch/>
        </p:blipFill>
        <p:spPr>
          <a:xfrm>
            <a:off x="6373860" y="5773637"/>
            <a:ext cx="1250484" cy="569766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/>
          <p:nvPr/>
        </p:nvSpPr>
        <p:spPr>
          <a:xfrm>
            <a:off x="4007767" y="4912671"/>
            <a:ext cx="360038" cy="1371863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2108734" y="5165980"/>
            <a:ext cx="1899032" cy="844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 완료시까지 고정</a:t>
            </a:r>
          </a:p>
        </p:txBody>
      </p:sp>
      <p:sp>
        <p:nvSpPr>
          <p:cNvPr id="928" name="Shape 928"/>
          <p:cNvSpPr/>
          <p:nvPr/>
        </p:nvSpPr>
        <p:spPr>
          <a:xfrm>
            <a:off x="8662992" y="5507144"/>
            <a:ext cx="1800199" cy="7020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훈련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시간에 비례하게 즉시 훈련 크라운 소모량 감소</a:t>
            </a:r>
          </a:p>
        </p:txBody>
      </p:sp>
      <p:cxnSp>
        <p:nvCxnSpPr>
          <p:cNvPr id="929" name="Shape 929"/>
          <p:cNvCxnSpPr/>
          <p:nvPr/>
        </p:nvCxnSpPr>
        <p:spPr>
          <a:xfrm flipH="1">
            <a:off x="7464150" y="5694721"/>
            <a:ext cx="1198842" cy="37089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2016.03.07. 	초안 작성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2016.03.10.	외부 UI 및 세부 UI 추가 / 3:4 화면 구성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2016.03.14. 	훈련 중 액션버튼 배치 변경 / 활성화되지 않은 유닛 훈련 터치 시 팝업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2016.05.12. 	병영 UX 변경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/>
        </p:nvSpPr>
        <p:spPr>
          <a:xfrm>
            <a:off x="765158" y="180764"/>
            <a:ext cx="14478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 가속 UI(1)</a:t>
            </a:r>
          </a:p>
        </p:txBody>
      </p:sp>
      <p:cxnSp>
        <p:nvCxnSpPr>
          <p:cNvPr id="935" name="Shape 935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36" name="Shape 9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248" y="764704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Shape 937"/>
          <p:cNvSpPr/>
          <p:nvPr/>
        </p:nvSpPr>
        <p:spPr>
          <a:xfrm>
            <a:off x="4419080" y="764704"/>
            <a:ext cx="3240000" cy="5759999"/>
          </a:xfrm>
          <a:prstGeom prst="rect">
            <a:avLst/>
          </a:prstGeom>
          <a:solidFill>
            <a:schemeClr val="dk1">
              <a:alpha val="61568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8" name="Shape 938"/>
          <p:cNvGrpSpPr/>
          <p:nvPr/>
        </p:nvGrpSpPr>
        <p:grpSpPr>
          <a:xfrm>
            <a:off x="4515530" y="2140943"/>
            <a:ext cx="3020086" cy="2920326"/>
            <a:chOff x="1007929" y="1493375"/>
            <a:chExt cx="3020086" cy="2920326"/>
          </a:xfrm>
        </p:grpSpPr>
        <p:sp>
          <p:nvSpPr>
            <p:cNvPr id="939" name="Shape 939"/>
            <p:cNvSpPr/>
            <p:nvPr/>
          </p:nvSpPr>
          <p:spPr>
            <a:xfrm>
              <a:off x="1007929" y="14933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rgbClr val="262626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Shape 940"/>
            <p:cNvSpPr/>
            <p:nvPr/>
          </p:nvSpPr>
          <p:spPr>
            <a:xfrm>
              <a:off x="1035954" y="1512921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Shape 941"/>
            <p:cNvSpPr/>
            <p:nvPr/>
          </p:nvSpPr>
          <p:spPr>
            <a:xfrm>
              <a:off x="1103888" y="3268683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Shape 942"/>
            <p:cNvSpPr/>
            <p:nvPr/>
          </p:nvSpPr>
          <p:spPr>
            <a:xfrm>
              <a:off x="2636481" y="4000851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cxnSp>
          <p:nvCxnSpPr>
            <p:cNvPr id="943" name="Shape 943"/>
            <p:cNvCxnSpPr/>
            <p:nvPr/>
          </p:nvCxnSpPr>
          <p:spPr>
            <a:xfrm>
              <a:off x="1441870" y="34911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944" name="Shape 944"/>
            <p:cNvSpPr/>
            <p:nvPr/>
          </p:nvSpPr>
          <p:spPr>
            <a:xfrm>
              <a:off x="1197409" y="19234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Shape 945"/>
            <p:cNvSpPr/>
            <p:nvPr/>
          </p:nvSpPr>
          <p:spPr>
            <a:xfrm>
              <a:off x="1188251" y="19234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Shape 946"/>
            <p:cNvSpPr/>
            <p:nvPr/>
          </p:nvSpPr>
          <p:spPr>
            <a:xfrm>
              <a:off x="2150489" y="1890275"/>
              <a:ext cx="780983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00:45:06</a:t>
              </a:r>
            </a:p>
          </p:txBody>
        </p:sp>
        <p:sp>
          <p:nvSpPr>
            <p:cNvPr id="947" name="Shape 947"/>
            <p:cNvSpPr/>
            <p:nvPr/>
          </p:nvSpPr>
          <p:spPr>
            <a:xfrm>
              <a:off x="1103888" y="3635101"/>
              <a:ext cx="291296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00:45:00</a:t>
              </a:r>
            </a:p>
          </p:txBody>
        </p:sp>
        <p:sp>
          <p:nvSpPr>
            <p:cNvPr id="948" name="Shape 948"/>
            <p:cNvSpPr/>
            <p:nvPr/>
          </p:nvSpPr>
          <p:spPr>
            <a:xfrm>
              <a:off x="1061291" y="1518403"/>
              <a:ext cx="205694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부대 훈련 중</a:t>
              </a:r>
            </a:p>
          </p:txBody>
        </p:sp>
        <p:sp>
          <p:nvSpPr>
            <p:cNvPr id="949" name="Shape 949"/>
            <p:cNvSpPr/>
            <p:nvPr/>
          </p:nvSpPr>
          <p:spPr>
            <a:xfrm>
              <a:off x="3363035" y="34104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  <p:sp>
          <p:nvSpPr>
            <p:cNvPr id="950" name="Shape 950"/>
            <p:cNvSpPr/>
            <p:nvPr/>
          </p:nvSpPr>
          <p:spPr>
            <a:xfrm>
              <a:off x="1625876" y="3378567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1" name="Shape 9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5137" y="2862153"/>
            <a:ext cx="2995084" cy="7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 txBox="1"/>
          <p:nvPr/>
        </p:nvSpPr>
        <p:spPr>
          <a:xfrm>
            <a:off x="5902671" y="3237573"/>
            <a:ext cx="4828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6444142" y="3237573"/>
            <a:ext cx="5116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nnn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6993921" y="3228216"/>
            <a:ext cx="5116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nnn</a:t>
            </a:r>
          </a:p>
        </p:txBody>
      </p:sp>
      <p:sp>
        <p:nvSpPr>
          <p:cNvPr id="955" name="Shape 955"/>
          <p:cNvSpPr/>
          <p:nvPr/>
        </p:nvSpPr>
        <p:spPr>
          <a:xfrm>
            <a:off x="8095700" y="2003451"/>
            <a:ext cx="1958182" cy="534390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남은 훈련 시간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dd일 hh : mm : ss로 표기</a:t>
            </a:r>
          </a:p>
        </p:txBody>
      </p:sp>
      <p:cxnSp>
        <p:nvCxnSpPr>
          <p:cNvPr id="956" name="Shape 956"/>
          <p:cNvCxnSpPr>
            <a:stCxn id="955" idx="1"/>
          </p:cNvCxnSpPr>
          <p:nvPr/>
        </p:nvCxnSpPr>
        <p:spPr>
          <a:xfrm flipH="1">
            <a:off x="7370000" y="2270647"/>
            <a:ext cx="725700" cy="438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57" name="Shape 957"/>
          <p:cNvSpPr/>
          <p:nvPr/>
        </p:nvSpPr>
        <p:spPr>
          <a:xfrm>
            <a:off x="881528" y="1582191"/>
            <a:ext cx="2565729" cy="73766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보유한 가속 아이템 리스트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선택 중인 아이템이 중앙으로 오도록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터치 또는 슬라이드로 선택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1개 이상 보유 중인 아이템만 노출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보유 수량 표기</a:t>
            </a:r>
          </a:p>
        </p:txBody>
      </p:sp>
      <p:cxnSp>
        <p:nvCxnSpPr>
          <p:cNvPr id="958" name="Shape 958"/>
          <p:cNvCxnSpPr>
            <a:stCxn id="957" idx="3"/>
            <a:endCxn id="951" idx="1"/>
          </p:cNvCxnSpPr>
          <p:nvPr/>
        </p:nvCxnSpPr>
        <p:spPr>
          <a:xfrm>
            <a:off x="3447258" y="1951025"/>
            <a:ext cx="1077900" cy="1302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59" name="Shape 959"/>
          <p:cNvSpPr/>
          <p:nvPr/>
        </p:nvSpPr>
        <p:spPr>
          <a:xfrm>
            <a:off x="881526" y="2473748"/>
            <a:ext cx="2606340" cy="2053867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순서 (좌 → 우)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5분 훈련 가속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30분 훈련 가속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1시간 훈련 가속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2시간 훈련 가속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8시간 훈련 가속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24시간 훈련 가속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 5분 가속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 30분 가속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9. 1시간 가속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2시간 가속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11. 8시간 가속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12. 24시간 가속</a:t>
            </a:r>
          </a:p>
        </p:txBody>
      </p:sp>
      <p:sp>
        <p:nvSpPr>
          <p:cNvPr id="960" name="Shape 960"/>
          <p:cNvSpPr/>
          <p:nvPr/>
        </p:nvSpPr>
        <p:spPr>
          <a:xfrm>
            <a:off x="8040215" y="3888205"/>
            <a:ext cx="1958182" cy="534390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아이템 수량 직접 입력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터치시 숫자패드 출력</a:t>
            </a:r>
          </a:p>
        </p:txBody>
      </p:sp>
      <p:cxnSp>
        <p:nvCxnSpPr>
          <p:cNvPr id="961" name="Shape 961"/>
          <p:cNvCxnSpPr>
            <a:endCxn id="949" idx="3"/>
          </p:cNvCxnSpPr>
          <p:nvPr/>
        </p:nvCxnSpPr>
        <p:spPr>
          <a:xfrm flipH="1">
            <a:off x="7395660" y="4138602"/>
            <a:ext cx="626100" cy="16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62" name="Shape 962"/>
          <p:cNvSpPr/>
          <p:nvPr/>
        </p:nvSpPr>
        <p:spPr>
          <a:xfrm>
            <a:off x="881525" y="4660739"/>
            <a:ext cx="2606342" cy="71247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사용할 아이템 수량 스크롤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디폴트값 :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× 1개당 가속시간 ≤ 남은시간)인 </a:t>
            </a:r>
            <a:r>
              <a:rPr i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의 최대값</a:t>
            </a:r>
          </a:p>
        </p:txBody>
      </p:sp>
      <p:cxnSp>
        <p:nvCxnSpPr>
          <p:cNvPr id="963" name="Shape 963"/>
          <p:cNvCxnSpPr/>
          <p:nvPr/>
        </p:nvCxnSpPr>
        <p:spPr>
          <a:xfrm flipH="1" rot="10800000">
            <a:off x="3487869" y="4252823"/>
            <a:ext cx="1284158" cy="589111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64" name="Shape 964"/>
          <p:cNvSpPr/>
          <p:nvPr/>
        </p:nvSpPr>
        <p:spPr>
          <a:xfrm>
            <a:off x="897275" y="5525616"/>
            <a:ext cx="2606340" cy="71247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사용으로 가속되는 시간 표시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수량이 변경될 때마다 갱신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dd일 hh : mm : ss로 표기</a:t>
            </a:r>
          </a:p>
        </p:txBody>
      </p:sp>
      <p:sp>
        <p:nvSpPr>
          <p:cNvPr id="965" name="Shape 965"/>
          <p:cNvSpPr/>
          <p:nvPr/>
        </p:nvSpPr>
        <p:spPr>
          <a:xfrm>
            <a:off x="8040215" y="4963435"/>
            <a:ext cx="2088232" cy="534390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아이템 선택 수량만큼 소모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즉시 남은 시간 감소</a:t>
            </a:r>
          </a:p>
        </p:txBody>
      </p:sp>
      <p:cxnSp>
        <p:nvCxnSpPr>
          <p:cNvPr id="966" name="Shape 966"/>
          <p:cNvCxnSpPr>
            <a:endCxn id="942" idx="3"/>
          </p:cNvCxnSpPr>
          <p:nvPr/>
        </p:nvCxnSpPr>
        <p:spPr>
          <a:xfrm rot="10800000">
            <a:off x="7455176" y="4811516"/>
            <a:ext cx="1367100" cy="468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967" name="Shape 967"/>
          <p:cNvGrpSpPr/>
          <p:nvPr/>
        </p:nvGrpSpPr>
        <p:grpSpPr>
          <a:xfrm>
            <a:off x="10272463" y="3644704"/>
            <a:ext cx="1773990" cy="3115231"/>
            <a:chOff x="2802586" y="783171"/>
            <a:chExt cx="3286124" cy="5770626"/>
          </a:xfrm>
        </p:grpSpPr>
        <p:grpSp>
          <p:nvGrpSpPr>
            <p:cNvPr id="968" name="Shape 968"/>
            <p:cNvGrpSpPr/>
            <p:nvPr/>
          </p:nvGrpSpPr>
          <p:grpSpPr>
            <a:xfrm>
              <a:off x="2823709" y="783171"/>
              <a:ext cx="3253034" cy="5770626"/>
              <a:chOff x="4391214" y="764704"/>
              <a:chExt cx="3253034" cy="5770626"/>
            </a:xfrm>
          </p:grpSpPr>
          <p:sp>
            <p:nvSpPr>
              <p:cNvPr id="969" name="Shape 969"/>
              <p:cNvSpPr/>
              <p:nvPr/>
            </p:nvSpPr>
            <p:spPr>
              <a:xfrm>
                <a:off x="5045412" y="3952819"/>
                <a:ext cx="2376263" cy="83099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직접 입력</a:t>
                </a:r>
                <a:br>
                  <a:rPr b="0" i="0" lang="ko-KR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ko-KR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디폴트 : 최대값</a:t>
                </a:r>
                <a:br>
                  <a:rPr b="0" i="0" lang="ko-KR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ko-KR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완료 터치시 해당 수치 적용된 상태로 이전화면</a:t>
                </a:r>
              </a:p>
            </p:txBody>
          </p:sp>
          <p:pic>
            <p:nvPicPr>
              <p:cNvPr id="970" name="Shape 97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404248" y="764704"/>
                <a:ext cx="3240000" cy="575999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71" name="Shape 971"/>
              <p:cNvGrpSpPr/>
              <p:nvPr/>
            </p:nvGrpSpPr>
            <p:grpSpPr>
              <a:xfrm>
                <a:off x="4515530" y="2140943"/>
                <a:ext cx="3020086" cy="2920326"/>
                <a:chOff x="1007929" y="1493375"/>
                <a:chExt cx="3020086" cy="2920326"/>
              </a:xfrm>
            </p:grpSpPr>
            <p:sp>
              <p:nvSpPr>
                <p:cNvPr id="972" name="Shape 972"/>
                <p:cNvSpPr/>
                <p:nvPr/>
              </p:nvSpPr>
              <p:spPr>
                <a:xfrm>
                  <a:off x="1007929" y="1493375"/>
                  <a:ext cx="3020086" cy="2920326"/>
                </a:xfrm>
                <a:prstGeom prst="roundRect">
                  <a:avLst>
                    <a:gd fmla="val 3101" name="adj"/>
                  </a:avLst>
                </a:prstGeom>
                <a:solidFill>
                  <a:srgbClr val="262626"/>
                </a:solidFill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" name="Shape 973"/>
                <p:cNvSpPr/>
                <p:nvPr/>
              </p:nvSpPr>
              <p:spPr>
                <a:xfrm>
                  <a:off x="1035954" y="1512921"/>
                  <a:ext cx="2971372" cy="311961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" name="Shape 974"/>
                <p:cNvSpPr/>
                <p:nvPr/>
              </p:nvSpPr>
              <p:spPr>
                <a:xfrm>
                  <a:off x="1103888" y="3268683"/>
                  <a:ext cx="2872438" cy="611363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9C9C9"/>
                </a:solidFill>
                <a:ln cap="flat" cmpd="sng" w="1905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" name="Shape 975"/>
                <p:cNvSpPr/>
                <p:nvPr/>
              </p:nvSpPr>
              <p:spPr>
                <a:xfrm>
                  <a:off x="1854400" y="3954173"/>
                  <a:ext cx="1311093" cy="326194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5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사용</a:t>
                  </a:r>
                </a:p>
              </p:txBody>
            </p:sp>
            <p:cxnSp>
              <p:nvCxnSpPr>
                <p:cNvPr id="976" name="Shape 976"/>
                <p:cNvCxnSpPr/>
                <p:nvPr/>
              </p:nvCxnSpPr>
              <p:spPr>
                <a:xfrm>
                  <a:off x="1441870" y="3491139"/>
                  <a:ext cx="1547999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BF9000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sp>
              <p:nvSpPr>
                <p:cNvPr id="977" name="Shape 977"/>
                <p:cNvSpPr/>
                <p:nvPr/>
              </p:nvSpPr>
              <p:spPr>
                <a:xfrm>
                  <a:off x="1197409" y="1923414"/>
                  <a:ext cx="2653718" cy="214327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D0CECE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" name="Shape 978"/>
                <p:cNvSpPr/>
                <p:nvPr/>
              </p:nvSpPr>
              <p:spPr>
                <a:xfrm>
                  <a:off x="1188251" y="1923414"/>
                  <a:ext cx="152349" cy="214327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" name="Shape 979"/>
                <p:cNvSpPr/>
                <p:nvPr/>
              </p:nvSpPr>
              <p:spPr>
                <a:xfrm>
                  <a:off x="2150491" y="1890275"/>
                  <a:ext cx="799358" cy="3135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5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00:09:06</a:t>
                  </a:r>
                </a:p>
              </p:txBody>
            </p:sp>
            <p:sp>
              <p:nvSpPr>
                <p:cNvPr id="980" name="Shape 980"/>
                <p:cNvSpPr/>
                <p:nvPr/>
              </p:nvSpPr>
              <p:spPr>
                <a:xfrm>
                  <a:off x="1103887" y="3635101"/>
                  <a:ext cx="2912961" cy="2280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가속시간: 09:00:00</a:t>
                  </a:r>
                </a:p>
              </p:txBody>
            </p:sp>
            <p:sp>
              <p:nvSpPr>
                <p:cNvPr id="981" name="Shape 981"/>
                <p:cNvSpPr/>
                <p:nvPr/>
              </p:nvSpPr>
              <p:spPr>
                <a:xfrm>
                  <a:off x="1061292" y="1518403"/>
                  <a:ext cx="2056941" cy="3420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6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부대 훈련 중</a:t>
                  </a:r>
                </a:p>
              </p:txBody>
            </p:sp>
            <p:sp>
              <p:nvSpPr>
                <p:cNvPr id="982" name="Shape 982"/>
                <p:cNvSpPr/>
                <p:nvPr/>
              </p:nvSpPr>
              <p:spPr>
                <a:xfrm>
                  <a:off x="3363035" y="3410412"/>
                  <a:ext cx="525023" cy="194844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D0CECE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5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</a:t>
                  </a:r>
                </a:p>
              </p:txBody>
            </p:sp>
            <p:sp>
              <p:nvSpPr>
                <p:cNvPr id="983" name="Shape 983"/>
                <p:cNvSpPr/>
                <p:nvPr/>
              </p:nvSpPr>
              <p:spPr>
                <a:xfrm>
                  <a:off x="1625876" y="3378567"/>
                  <a:ext cx="152349" cy="214327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984" name="Shape 98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25137" y="2862153"/>
                <a:ext cx="2995084" cy="782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5" name="Shape 985"/>
              <p:cNvSpPr txBox="1"/>
              <p:nvPr/>
            </p:nvSpPr>
            <p:spPr>
              <a:xfrm>
                <a:off x="5902673" y="3237573"/>
                <a:ext cx="582595" cy="3420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200</a:t>
                </a:r>
              </a:p>
            </p:txBody>
          </p:sp>
          <p:sp>
            <p:nvSpPr>
              <p:cNvPr id="986" name="Shape 986"/>
              <p:cNvSpPr txBox="1"/>
              <p:nvPr/>
            </p:nvSpPr>
            <p:spPr>
              <a:xfrm>
                <a:off x="6444144" y="3237573"/>
                <a:ext cx="600411" cy="3420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nnn</a:t>
                </a:r>
              </a:p>
            </p:txBody>
          </p:sp>
          <p:sp>
            <p:nvSpPr>
              <p:cNvPr id="987" name="Shape 987"/>
              <p:cNvSpPr txBox="1"/>
              <p:nvPr/>
            </p:nvSpPr>
            <p:spPr>
              <a:xfrm>
                <a:off x="6993921" y="3228216"/>
                <a:ext cx="600411" cy="3420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nnn</a:t>
                </a:r>
              </a:p>
            </p:txBody>
          </p:sp>
          <p:sp>
            <p:nvSpPr>
              <p:cNvPr id="988" name="Shape 988"/>
              <p:cNvSpPr/>
              <p:nvPr/>
            </p:nvSpPr>
            <p:spPr>
              <a:xfrm>
                <a:off x="4391214" y="775331"/>
                <a:ext cx="3252671" cy="5759999"/>
              </a:xfrm>
              <a:prstGeom prst="rect">
                <a:avLst/>
              </a:prstGeom>
              <a:solidFill>
                <a:schemeClr val="dk1">
                  <a:alpha val="84313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89" name="Shape 98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02586" y="4458296"/>
              <a:ext cx="3286124" cy="2085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Shape 99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878786" y="4004889"/>
              <a:ext cx="3133800" cy="39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1" name="Shape 991"/>
            <p:cNvSpPr/>
            <p:nvPr/>
          </p:nvSpPr>
          <p:spPr>
            <a:xfrm>
              <a:off x="2957632" y="4092494"/>
              <a:ext cx="474071" cy="22468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</p:grpSp>
      <p:sp>
        <p:nvSpPr>
          <p:cNvPr id="992" name="Shape 992"/>
          <p:cNvSpPr/>
          <p:nvPr/>
        </p:nvSpPr>
        <p:spPr>
          <a:xfrm>
            <a:off x="4421257" y="5104421"/>
            <a:ext cx="3235648" cy="39812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>
              <a:alpha val="5098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93" name="Shape 993"/>
          <p:cNvSpPr/>
          <p:nvPr/>
        </p:nvSpPr>
        <p:spPr>
          <a:xfrm>
            <a:off x="4414046" y="1366325"/>
            <a:ext cx="3235648" cy="74995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>
              <a:alpha val="5098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94" name="Shape 994"/>
          <p:cNvSpPr/>
          <p:nvPr/>
        </p:nvSpPr>
        <p:spPr>
          <a:xfrm>
            <a:off x="4568894" y="4648419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취소</a:t>
            </a:r>
          </a:p>
        </p:txBody>
      </p:sp>
      <p:cxnSp>
        <p:nvCxnSpPr>
          <p:cNvPr id="995" name="Shape 995"/>
          <p:cNvCxnSpPr/>
          <p:nvPr/>
        </p:nvCxnSpPr>
        <p:spPr>
          <a:xfrm flipH="1" rot="10800000">
            <a:off x="3511641" y="4405780"/>
            <a:ext cx="1936287" cy="1476074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/>
        </p:nvSpPr>
        <p:spPr>
          <a:xfrm>
            <a:off x="765158" y="180764"/>
            <a:ext cx="14478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 가속 UI(2)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842" y="665350"/>
            <a:ext cx="3240000" cy="575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3" name="Shape 1003"/>
          <p:cNvGrpSpPr/>
          <p:nvPr/>
        </p:nvGrpSpPr>
        <p:grpSpPr>
          <a:xfrm>
            <a:off x="4322125" y="2041589"/>
            <a:ext cx="3020086" cy="2920326"/>
            <a:chOff x="1007929" y="1493375"/>
            <a:chExt cx="3020086" cy="2920326"/>
          </a:xfrm>
        </p:grpSpPr>
        <p:sp>
          <p:nvSpPr>
            <p:cNvPr id="1004" name="Shape 1004"/>
            <p:cNvSpPr/>
            <p:nvPr/>
          </p:nvSpPr>
          <p:spPr>
            <a:xfrm>
              <a:off x="1007929" y="14933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rgbClr val="262626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1035954" y="1512921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1103888" y="3268683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1854400" y="39541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cxnSp>
          <p:nvCxnSpPr>
            <p:cNvPr id="1008" name="Shape 1008"/>
            <p:cNvCxnSpPr/>
            <p:nvPr/>
          </p:nvCxnSpPr>
          <p:spPr>
            <a:xfrm>
              <a:off x="1441870" y="34911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009" name="Shape 1009"/>
            <p:cNvSpPr/>
            <p:nvPr/>
          </p:nvSpPr>
          <p:spPr>
            <a:xfrm>
              <a:off x="1197409" y="19234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1188251" y="19234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50489" y="1890275"/>
              <a:ext cx="780983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00:45:06</a:t>
              </a: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1103888" y="3635101"/>
              <a:ext cx="291296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00:50:00</a:t>
              </a: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1061291" y="1518403"/>
              <a:ext cx="205694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부대 훈련 중</a:t>
              </a: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3363035" y="34104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1625876" y="3378567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6" name="Shape 10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1732" y="2762800"/>
            <a:ext cx="2995084" cy="7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 txBox="1"/>
          <p:nvPr/>
        </p:nvSpPr>
        <p:spPr>
          <a:xfrm>
            <a:off x="5709266" y="3138218"/>
            <a:ext cx="4828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6250737" y="3138218"/>
            <a:ext cx="5116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nnn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6800517" y="3128863"/>
            <a:ext cx="5116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nnn</a:t>
            </a:r>
          </a:p>
        </p:txBody>
      </p:sp>
      <p:sp>
        <p:nvSpPr>
          <p:cNvPr id="1020" name="Shape 1020"/>
          <p:cNvSpPr/>
          <p:nvPr/>
        </p:nvSpPr>
        <p:spPr>
          <a:xfrm>
            <a:off x="4225676" y="665350"/>
            <a:ext cx="3240000" cy="5759999"/>
          </a:xfrm>
          <a:prstGeom prst="rect">
            <a:avLst/>
          </a:prstGeom>
          <a:solidFill>
            <a:schemeClr val="dk1">
              <a:alpha val="61568"/>
            </a:schemeClr>
          </a:solidFill>
          <a:ln cap="flat" cmpd="sng" w="9525">
            <a:solidFill>
              <a:srgbClr val="42719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1" name="Shape 1021"/>
          <p:cNvGrpSpPr/>
          <p:nvPr/>
        </p:nvGrpSpPr>
        <p:grpSpPr>
          <a:xfrm>
            <a:off x="4216151" y="2659664"/>
            <a:ext cx="3249525" cy="1976109"/>
            <a:chOff x="4208675" y="2536707"/>
            <a:chExt cx="3283660" cy="1976109"/>
          </a:xfrm>
        </p:grpSpPr>
        <p:sp>
          <p:nvSpPr>
            <p:cNvPr id="1022" name="Shape 1022"/>
            <p:cNvSpPr/>
            <p:nvPr/>
          </p:nvSpPr>
          <p:spPr>
            <a:xfrm>
              <a:off x="4208675" y="2536707"/>
              <a:ext cx="3283660" cy="197610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영주님께서 선택하신 가속시간은 남은 시간보다 훨씬 많은 시간을 가속합니다. 사용하시겠습니까?</a:t>
              </a: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pic>
          <p:nvPicPr>
            <p:cNvPr id="1023" name="Shape 10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52687" y="3840053"/>
              <a:ext cx="993043" cy="370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4" name="Shape 1024"/>
            <p:cNvSpPr txBox="1"/>
            <p:nvPr/>
          </p:nvSpPr>
          <p:spPr>
            <a:xfrm>
              <a:off x="4937130" y="3888846"/>
              <a:ext cx="5970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취소</a:t>
              </a:r>
            </a:p>
          </p:txBody>
        </p:sp>
      </p:grpSp>
      <p:grpSp>
        <p:nvGrpSpPr>
          <p:cNvPr id="1025" name="Shape 1025"/>
          <p:cNvGrpSpPr/>
          <p:nvPr/>
        </p:nvGrpSpPr>
        <p:grpSpPr>
          <a:xfrm>
            <a:off x="6020143" y="3963009"/>
            <a:ext cx="975354" cy="370077"/>
            <a:chOff x="1726758" y="3966601"/>
            <a:chExt cx="993043" cy="370077"/>
          </a:xfrm>
        </p:grpSpPr>
        <p:pic>
          <p:nvPicPr>
            <p:cNvPr id="1026" name="Shape 10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6758" y="3966601"/>
              <a:ext cx="993043" cy="370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7" name="Shape 1027"/>
            <p:cNvSpPr txBox="1"/>
            <p:nvPr/>
          </p:nvSpPr>
          <p:spPr>
            <a:xfrm>
              <a:off x="2011200" y="4015394"/>
              <a:ext cx="5970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</a:p>
          </p:txBody>
        </p:sp>
      </p:grpSp>
      <p:sp>
        <p:nvSpPr>
          <p:cNvPr id="1028" name="Shape 1028"/>
          <p:cNvSpPr txBox="1"/>
          <p:nvPr/>
        </p:nvSpPr>
        <p:spPr>
          <a:xfrm>
            <a:off x="1013629" y="667910"/>
            <a:ext cx="3638623" cy="333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가속하려는 시간이 남은 시간을 넘을  경우</a:t>
            </a:r>
          </a:p>
        </p:txBody>
      </p:sp>
      <p:cxnSp>
        <p:nvCxnSpPr>
          <p:cNvPr id="1029" name="Shape 1029"/>
          <p:cNvCxnSpPr/>
          <p:nvPr/>
        </p:nvCxnSpPr>
        <p:spPr>
          <a:xfrm>
            <a:off x="4216151" y="2659664"/>
            <a:ext cx="3249524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030" name="Shape 1030"/>
          <p:cNvCxnSpPr/>
          <p:nvPr/>
        </p:nvCxnSpPr>
        <p:spPr>
          <a:xfrm>
            <a:off x="4217714" y="4626248"/>
            <a:ext cx="3249524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31" name="Shape 1031"/>
          <p:cNvSpPr/>
          <p:nvPr/>
        </p:nvSpPr>
        <p:spPr>
          <a:xfrm>
            <a:off x="8110435" y="3683767"/>
            <a:ext cx="1798113" cy="5497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 터치 시 훈련 즉시 완료</a:t>
            </a:r>
          </a:p>
        </p:txBody>
      </p:sp>
      <p:cxnSp>
        <p:nvCxnSpPr>
          <p:cNvPr id="1032" name="Shape 1032"/>
          <p:cNvCxnSpPr>
            <a:stCxn id="1031" idx="1"/>
          </p:cNvCxnSpPr>
          <p:nvPr/>
        </p:nvCxnSpPr>
        <p:spPr>
          <a:xfrm flipH="1">
            <a:off x="6705535" y="3958625"/>
            <a:ext cx="1404900" cy="1878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/>
        </p:nvSpPr>
        <p:spPr>
          <a:xfrm>
            <a:off x="881375" y="180764"/>
            <a:ext cx="12153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훈련 UI</a:t>
            </a:r>
          </a:p>
        </p:txBody>
      </p:sp>
      <p:cxnSp>
        <p:nvCxnSpPr>
          <p:cNvPr id="1038" name="Shape 1038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039" name="Shape 1039"/>
          <p:cNvGrpSpPr/>
          <p:nvPr/>
        </p:nvGrpSpPr>
        <p:grpSpPr>
          <a:xfrm>
            <a:off x="1130211" y="351638"/>
            <a:ext cx="3893696" cy="6123054"/>
            <a:chOff x="4150814" y="307013"/>
            <a:chExt cx="3893696" cy="6123054"/>
          </a:xfrm>
        </p:grpSpPr>
        <p:grpSp>
          <p:nvGrpSpPr>
            <p:cNvPr id="1040" name="Shape 1040"/>
            <p:cNvGrpSpPr/>
            <p:nvPr/>
          </p:nvGrpSpPr>
          <p:grpSpPr>
            <a:xfrm>
              <a:off x="4150814" y="307013"/>
              <a:ext cx="3451719" cy="6123054"/>
              <a:chOff x="4233291" y="247545"/>
              <a:chExt cx="3451719" cy="6123054"/>
            </a:xfrm>
          </p:grpSpPr>
          <p:sp>
            <p:nvSpPr>
              <p:cNvPr id="1041" name="Shape 1041"/>
              <p:cNvSpPr/>
              <p:nvPr/>
            </p:nvSpPr>
            <p:spPr>
              <a:xfrm>
                <a:off x="4401917" y="552925"/>
                <a:ext cx="3240000" cy="5759999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42" name="Shape 1042"/>
              <p:cNvPicPr preferRelativeResize="0"/>
              <p:nvPr/>
            </p:nvPicPr>
            <p:blipFill rotWithShape="1">
              <a:blip r:embed="rId3">
                <a:alphaModFix/>
              </a:blip>
              <a:srcRect b="96271" l="0" r="0" t="0"/>
              <a:stretch/>
            </p:blipFill>
            <p:spPr>
              <a:xfrm>
                <a:off x="4862937" y="552925"/>
                <a:ext cx="2770616" cy="2147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3" name="Shape 1043"/>
              <p:cNvSpPr/>
              <p:nvPr/>
            </p:nvSpPr>
            <p:spPr>
              <a:xfrm>
                <a:off x="4401916" y="4930048"/>
                <a:ext cx="3240000" cy="1382874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44" name="Shape 1044"/>
              <p:cNvCxnSpPr/>
              <p:nvPr/>
            </p:nvCxnSpPr>
            <p:spPr>
              <a:xfrm>
                <a:off x="4401916" y="5594592"/>
                <a:ext cx="3240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045" name="Shape 10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233291" y="247545"/>
                <a:ext cx="3057577" cy="547196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046" name="Shape 1046"/>
              <p:cNvCxnSpPr/>
              <p:nvPr/>
            </p:nvCxnSpPr>
            <p:spPr>
              <a:xfrm>
                <a:off x="4423762" y="4276650"/>
                <a:ext cx="3240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47" name="Shape 1047"/>
              <p:cNvSpPr txBox="1"/>
              <p:nvPr/>
            </p:nvSpPr>
            <p:spPr>
              <a:xfrm>
                <a:off x="4796882" y="1387016"/>
                <a:ext cx="439544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5 - 7</a:t>
                </a:r>
              </a:p>
            </p:txBody>
          </p:sp>
          <p:sp>
            <p:nvSpPr>
              <p:cNvPr id="1048" name="Shape 1048"/>
              <p:cNvSpPr txBox="1"/>
              <p:nvPr/>
            </p:nvSpPr>
            <p:spPr>
              <a:xfrm>
                <a:off x="4784394" y="1646940"/>
                <a:ext cx="325730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14</a:t>
                </a:r>
              </a:p>
            </p:txBody>
          </p:sp>
          <p:sp>
            <p:nvSpPr>
              <p:cNvPr id="1049" name="Shape 1049"/>
              <p:cNvSpPr txBox="1"/>
              <p:nvPr/>
            </p:nvSpPr>
            <p:spPr>
              <a:xfrm>
                <a:off x="4806837" y="1894939"/>
                <a:ext cx="255197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8</a:t>
                </a:r>
              </a:p>
            </p:txBody>
          </p:sp>
          <p:sp>
            <p:nvSpPr>
              <p:cNvPr id="1050" name="Shape 1050"/>
              <p:cNvSpPr txBox="1"/>
              <p:nvPr/>
            </p:nvSpPr>
            <p:spPr>
              <a:xfrm>
                <a:off x="4774441" y="2167646"/>
                <a:ext cx="325730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</a:t>
                </a:r>
              </a:p>
            </p:txBody>
          </p:sp>
          <p:sp>
            <p:nvSpPr>
              <p:cNvPr id="1051" name="Shape 1051"/>
              <p:cNvSpPr txBox="1"/>
              <p:nvPr/>
            </p:nvSpPr>
            <p:spPr>
              <a:xfrm>
                <a:off x="4796882" y="2420058"/>
                <a:ext cx="255197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  <p:sp>
            <p:nvSpPr>
              <p:cNvPr id="1052" name="Shape 1052"/>
              <p:cNvSpPr txBox="1"/>
              <p:nvPr/>
            </p:nvSpPr>
            <p:spPr>
              <a:xfrm>
                <a:off x="4736587" y="2684083"/>
                <a:ext cx="502059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10.41</a:t>
                </a:r>
              </a:p>
            </p:txBody>
          </p:sp>
          <p:pic>
            <p:nvPicPr>
              <p:cNvPr id="1053" name="Shape 105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815928" y="794054"/>
                <a:ext cx="2435572" cy="5033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4" name="Shape 105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831882" y="947687"/>
                <a:ext cx="196108" cy="196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5" name="Shape 105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367807" y="5507144"/>
                <a:ext cx="935995" cy="863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6" name="Shape 105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216016" y="5780728"/>
                <a:ext cx="2468995" cy="569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7" name="Shape 105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488173" y="1368533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8" name="Shape 105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491887" y="1628454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9" name="Shape 105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489219" y="1891842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0" name="Shape 106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491889" y="2149160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1" name="Shape 106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491889" y="2411092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2" name="Shape 1062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491887" y="2665600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3" name="Shape 106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423762" y="4914196"/>
                <a:ext cx="3218154" cy="6819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4" name="Shape 106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857501" y="5242126"/>
                <a:ext cx="2038349" cy="323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5" name="Shape 1065"/>
              <p:cNvSpPr/>
              <p:nvPr/>
            </p:nvSpPr>
            <p:spPr>
              <a:xfrm>
                <a:off x="4406678" y="555306"/>
                <a:ext cx="455585" cy="478405"/>
              </a:xfrm>
              <a:prstGeom prst="rect">
                <a:avLst/>
              </a:prstGeom>
              <a:solidFill>
                <a:schemeClr val="dk1">
                  <a:alpha val="70980"/>
                </a:schemeClr>
              </a:solidFill>
              <a:ln cap="flat" cmpd="sng" w="12700">
                <a:solidFill>
                  <a:schemeClr val="accent2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1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Icon</a:t>
                </a:r>
              </a:p>
            </p:txBody>
          </p:sp>
          <p:pic>
            <p:nvPicPr>
              <p:cNvPr id="1066" name="Shape 106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412655" y="584375"/>
                <a:ext cx="439063" cy="4390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7" name="Shape 1067"/>
            <p:cNvGrpSpPr/>
            <p:nvPr/>
          </p:nvGrpSpPr>
          <p:grpSpPr>
            <a:xfrm>
              <a:off x="4332271" y="4336861"/>
              <a:ext cx="3712240" cy="653458"/>
              <a:chOff x="7407186" y="3665058"/>
              <a:chExt cx="3712240" cy="653458"/>
            </a:xfrm>
          </p:grpSpPr>
          <p:sp>
            <p:nvSpPr>
              <p:cNvPr id="1068" name="Shape 1068"/>
              <p:cNvSpPr/>
              <p:nvPr/>
            </p:nvSpPr>
            <p:spPr>
              <a:xfrm>
                <a:off x="7407186" y="3665060"/>
                <a:ext cx="3240000" cy="647084"/>
              </a:xfrm>
              <a:prstGeom prst="rect">
                <a:avLst/>
              </a:prstGeom>
              <a:gradFill>
                <a:gsLst>
                  <a:gs pos="0">
                    <a:srgbClr val="000000">
                      <a:alpha val="89803"/>
                    </a:srgbClr>
                  </a:gs>
                  <a:gs pos="50000">
                    <a:srgbClr val="000000">
                      <a:alpha val="49803"/>
                    </a:srgbClr>
                  </a:gs>
                  <a:gs pos="100000">
                    <a:srgbClr val="000000">
                      <a:alpha val="8000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9" name="Shape 106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731375" y="3665060"/>
                <a:ext cx="591619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0" name="Shape 107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9326078" y="3671432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1" name="Shape 107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9923860" y="3665058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2" name="Shape 1072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10521643" y="3671432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3" name="Shape 1073"/>
              <p:cNvSpPr/>
              <p:nvPr/>
            </p:nvSpPr>
            <p:spPr>
              <a:xfrm>
                <a:off x="10647186" y="3665060"/>
                <a:ext cx="472240" cy="65345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4" name="Shape 1074"/>
            <p:cNvSpPr/>
            <p:nvPr/>
          </p:nvSpPr>
          <p:spPr>
            <a:xfrm>
              <a:off x="4341285" y="612391"/>
              <a:ext cx="3240000" cy="5759999"/>
            </a:xfrm>
            <a:prstGeom prst="rect">
              <a:avLst/>
            </a:prstGeom>
            <a:solidFill>
              <a:schemeClr val="dk1">
                <a:alpha val="61568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5" name="Shape 1075"/>
          <p:cNvSpPr/>
          <p:nvPr/>
        </p:nvSpPr>
        <p:spPr>
          <a:xfrm>
            <a:off x="1273104" y="2395300"/>
            <a:ext cx="3283660" cy="1976109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사용하면 병사를 즉시 훈련할 수 있습니다.</a:t>
            </a:r>
            <a:b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pic>
        <p:nvPicPr>
          <p:cNvPr id="1076" name="Shape 107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704666" y="3768037"/>
            <a:ext cx="993043" cy="3700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Shape 1077"/>
          <p:cNvSpPr txBox="1"/>
          <p:nvPr/>
        </p:nvSpPr>
        <p:spPr>
          <a:xfrm>
            <a:off x="1902688" y="3822276"/>
            <a:ext cx="597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취소</a:t>
            </a: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217321" y="3768037"/>
            <a:ext cx="993043" cy="3700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Shape 1079"/>
          <p:cNvSpPr/>
          <p:nvPr/>
        </p:nvSpPr>
        <p:spPr>
          <a:xfrm>
            <a:off x="3350601" y="3768037"/>
            <a:ext cx="72648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훈련</a:t>
            </a:r>
          </a:p>
        </p:txBody>
      </p:sp>
      <p:sp>
        <p:nvSpPr>
          <p:cNvPr id="1080" name="Shape 1080"/>
          <p:cNvSpPr/>
          <p:nvPr/>
        </p:nvSpPr>
        <p:spPr>
          <a:xfrm>
            <a:off x="3266777" y="3953076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1081" name="Shape 108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262733" y="3884471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Shape 1082"/>
          <p:cNvSpPr/>
          <p:nvPr/>
        </p:nvSpPr>
        <p:spPr>
          <a:xfrm>
            <a:off x="2137640" y="6454587"/>
            <a:ext cx="1556209" cy="4034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 전 즉시훈련 버튼 터치 시</a:t>
            </a:r>
          </a:p>
        </p:txBody>
      </p:sp>
      <p:grpSp>
        <p:nvGrpSpPr>
          <p:cNvPr id="1083" name="Shape 1083"/>
          <p:cNvGrpSpPr/>
          <p:nvPr/>
        </p:nvGrpSpPr>
        <p:grpSpPr>
          <a:xfrm>
            <a:off x="6286364" y="672849"/>
            <a:ext cx="3240000" cy="5760000"/>
            <a:chOff x="6444776" y="801312"/>
            <a:chExt cx="3283660" cy="5196356"/>
          </a:xfrm>
        </p:grpSpPr>
        <p:pic>
          <p:nvPicPr>
            <p:cNvPr id="1084" name="Shape 108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469807" y="801312"/>
              <a:ext cx="3240000" cy="51963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5" name="Shape 1085"/>
            <p:cNvGrpSpPr/>
            <p:nvPr/>
          </p:nvGrpSpPr>
          <p:grpSpPr>
            <a:xfrm>
              <a:off x="7020760" y="2211427"/>
              <a:ext cx="2239644" cy="1697680"/>
              <a:chOff x="4730100" y="2593036"/>
              <a:chExt cx="2239644" cy="1697680"/>
            </a:xfrm>
          </p:grpSpPr>
          <p:pic>
            <p:nvPicPr>
              <p:cNvPr id="1086" name="Shape 1086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4784173" y="2685323"/>
                <a:ext cx="2122136" cy="149797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7" name="Shape 1087"/>
              <p:cNvSpPr/>
              <p:nvPr/>
            </p:nvSpPr>
            <p:spPr>
              <a:xfrm>
                <a:off x="5452917" y="2593036"/>
                <a:ext cx="924595" cy="284914"/>
              </a:xfrm>
              <a:prstGeom prst="rect">
                <a:avLst/>
              </a:prstGeom>
              <a:gradFill>
                <a:gsLst>
                  <a:gs pos="0">
                    <a:srgbClr val="000000">
                      <a:alpha val="49803"/>
                    </a:srgbClr>
                  </a:gs>
                  <a:gs pos="50000">
                    <a:schemeClr val="dk1"/>
                  </a:gs>
                  <a:gs pos="100000">
                    <a:srgbClr val="000000">
                      <a:alpha val="49803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병영</a:t>
                </a:r>
              </a:p>
            </p:txBody>
          </p:sp>
          <p:sp>
            <p:nvSpPr>
              <p:cNvPr id="1088" name="Shape 1088"/>
              <p:cNvSpPr/>
              <p:nvPr/>
            </p:nvSpPr>
            <p:spPr>
              <a:xfrm>
                <a:off x="4789700" y="3748794"/>
                <a:ext cx="493846" cy="466531"/>
              </a:xfrm>
              <a:prstGeom prst="ellipse">
                <a:avLst/>
              </a:prstGeom>
              <a:solidFill>
                <a:srgbClr val="3F3F3F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89" name="Shape 1089"/>
              <p:cNvGrpSpPr/>
              <p:nvPr/>
            </p:nvGrpSpPr>
            <p:grpSpPr>
              <a:xfrm>
                <a:off x="6377895" y="3698867"/>
                <a:ext cx="591848" cy="591848"/>
                <a:chOff x="6152616" y="3324292"/>
                <a:chExt cx="591848" cy="591848"/>
              </a:xfrm>
            </p:grpSpPr>
            <p:sp>
              <p:nvSpPr>
                <p:cNvPr id="1090" name="Shape 1090"/>
                <p:cNvSpPr/>
                <p:nvPr/>
              </p:nvSpPr>
              <p:spPr>
                <a:xfrm>
                  <a:off x="6210253" y="3418419"/>
                  <a:ext cx="493846" cy="466531"/>
                </a:xfrm>
                <a:prstGeom prst="ellipse">
                  <a:avLst/>
                </a:prstGeom>
                <a:solidFill>
                  <a:srgbClr val="3F3F3F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91" name="Shape 1091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6152616" y="3324292"/>
                  <a:ext cx="591848" cy="5918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92" name="Shape 1092"/>
                <p:cNvSpPr/>
                <p:nvPr/>
              </p:nvSpPr>
              <p:spPr>
                <a:xfrm>
                  <a:off x="6266621" y="3622067"/>
                  <a:ext cx="412292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9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훈련</a:t>
                  </a:r>
                </a:p>
              </p:txBody>
            </p:sp>
          </p:grpSp>
          <p:pic>
            <p:nvPicPr>
              <p:cNvPr id="1093" name="Shape 109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4730100" y="3730435"/>
                <a:ext cx="606924" cy="5412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4" name="Shape 1094"/>
              <p:cNvSpPr/>
              <p:nvPr/>
            </p:nvSpPr>
            <p:spPr>
              <a:xfrm>
                <a:off x="4742310" y="3978937"/>
                <a:ext cx="5886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세부정보</a:t>
                </a:r>
              </a:p>
            </p:txBody>
          </p:sp>
        </p:grpSp>
        <p:grpSp>
          <p:nvGrpSpPr>
            <p:cNvPr id="1095" name="Shape 1095"/>
            <p:cNvGrpSpPr/>
            <p:nvPr/>
          </p:nvGrpSpPr>
          <p:grpSpPr>
            <a:xfrm>
              <a:off x="7448082" y="3687053"/>
              <a:ext cx="1267656" cy="406554"/>
              <a:chOff x="1514279" y="3090058"/>
              <a:chExt cx="1845417" cy="591848"/>
            </a:xfrm>
          </p:grpSpPr>
          <p:sp>
            <p:nvSpPr>
              <p:cNvPr id="1096" name="Shape 1096"/>
              <p:cNvSpPr/>
              <p:nvPr/>
            </p:nvSpPr>
            <p:spPr>
              <a:xfrm>
                <a:off x="1847527" y="3198690"/>
                <a:ext cx="1512167" cy="24481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dd일 hh:mm:ss</a:t>
                </a:r>
              </a:p>
            </p:txBody>
          </p:sp>
          <p:sp>
            <p:nvSpPr>
              <p:cNvPr id="1097" name="Shape 1097"/>
              <p:cNvSpPr/>
              <p:nvPr/>
            </p:nvSpPr>
            <p:spPr>
              <a:xfrm flipH="1">
                <a:off x="1847528" y="3443503"/>
                <a:ext cx="1512167" cy="187293"/>
              </a:xfrm>
              <a:prstGeom prst="rect">
                <a:avLst/>
              </a:prstGeom>
              <a:gradFill>
                <a:gsLst>
                  <a:gs pos="0">
                    <a:schemeClr val="lt1"/>
                  </a:gs>
                  <a:gs pos="35000">
                    <a:srgbClr val="3F3F3F"/>
                  </a:gs>
                  <a:gs pos="100000">
                    <a:schemeClr val="dk1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Shape 1098"/>
              <p:cNvSpPr/>
              <p:nvPr/>
            </p:nvSpPr>
            <p:spPr>
              <a:xfrm>
                <a:off x="1843857" y="3443503"/>
                <a:ext cx="723751" cy="187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99" name="Shape 1099"/>
              <p:cNvGrpSpPr/>
              <p:nvPr/>
            </p:nvGrpSpPr>
            <p:grpSpPr>
              <a:xfrm>
                <a:off x="1514279" y="3090058"/>
                <a:ext cx="591848" cy="591848"/>
                <a:chOff x="2505690" y="4002310"/>
                <a:chExt cx="591848" cy="591848"/>
              </a:xfrm>
            </p:grpSpPr>
            <p:sp>
              <p:nvSpPr>
                <p:cNvPr id="1100" name="Shape 1100"/>
                <p:cNvSpPr/>
                <p:nvPr/>
              </p:nvSpPr>
              <p:spPr>
                <a:xfrm>
                  <a:off x="2563327" y="4096437"/>
                  <a:ext cx="493846" cy="466531"/>
                </a:xfrm>
                <a:prstGeom prst="ellipse">
                  <a:avLst/>
                </a:prstGeom>
                <a:solidFill>
                  <a:srgbClr val="3F3F3F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101" name="Shape 1101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2505690" y="4002310"/>
                  <a:ext cx="591848" cy="5918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102" name="Shape 1102"/>
            <p:cNvGrpSpPr/>
            <p:nvPr/>
          </p:nvGrpSpPr>
          <p:grpSpPr>
            <a:xfrm>
              <a:off x="7116813" y="2149627"/>
              <a:ext cx="549042" cy="549042"/>
              <a:chOff x="9447461" y="2649647"/>
              <a:chExt cx="549042" cy="549042"/>
            </a:xfrm>
          </p:grpSpPr>
          <p:sp>
            <p:nvSpPr>
              <p:cNvPr id="1103" name="Shape 1103"/>
              <p:cNvSpPr/>
              <p:nvPr/>
            </p:nvSpPr>
            <p:spPr>
              <a:xfrm>
                <a:off x="9451786" y="2687958"/>
                <a:ext cx="493846" cy="466531"/>
              </a:xfrm>
              <a:prstGeom prst="ellipse">
                <a:avLst/>
              </a:prstGeom>
              <a:solidFill>
                <a:srgbClr val="3F3F3F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04" name="Shape 1104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9447461" y="2649647"/>
                <a:ext cx="549042" cy="5490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5" name="Shape 1105"/>
              <p:cNvSpPr/>
              <p:nvPr/>
            </p:nvSpPr>
            <p:spPr>
              <a:xfrm>
                <a:off x="9492564" y="2913656"/>
                <a:ext cx="41229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가속</a:t>
                </a:r>
              </a:p>
            </p:txBody>
          </p:sp>
        </p:grpSp>
        <p:grpSp>
          <p:nvGrpSpPr>
            <p:cNvPr id="1106" name="Shape 1106"/>
            <p:cNvGrpSpPr/>
            <p:nvPr/>
          </p:nvGrpSpPr>
          <p:grpSpPr>
            <a:xfrm>
              <a:off x="8631417" y="2211014"/>
              <a:ext cx="588623" cy="489472"/>
              <a:chOff x="8457557" y="4753460"/>
              <a:chExt cx="588623" cy="489472"/>
            </a:xfrm>
          </p:grpSpPr>
          <p:sp>
            <p:nvSpPr>
              <p:cNvPr id="1107" name="Shape 1107"/>
              <p:cNvSpPr/>
              <p:nvPr/>
            </p:nvSpPr>
            <p:spPr>
              <a:xfrm>
                <a:off x="8516478" y="4776401"/>
                <a:ext cx="493846" cy="466531"/>
              </a:xfrm>
              <a:prstGeom prst="ellipse">
                <a:avLst/>
              </a:prstGeom>
              <a:solidFill>
                <a:srgbClr val="3F3F3F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08" name="Shape 110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625907" y="4791582"/>
                <a:ext cx="265352" cy="2536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9" name="Shape 1109"/>
              <p:cNvSpPr/>
              <p:nvPr/>
            </p:nvSpPr>
            <p:spPr>
              <a:xfrm>
                <a:off x="8545318" y="4753460"/>
                <a:ext cx="479617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5000</a:t>
                </a:r>
              </a:p>
            </p:txBody>
          </p:sp>
          <p:sp>
            <p:nvSpPr>
              <p:cNvPr id="1110" name="Shape 1110"/>
              <p:cNvSpPr/>
              <p:nvPr/>
            </p:nvSpPr>
            <p:spPr>
              <a:xfrm>
                <a:off x="8457557" y="5010969"/>
                <a:ext cx="5886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즉시훈련</a:t>
                </a:r>
              </a:p>
            </p:txBody>
          </p:sp>
        </p:grpSp>
        <p:sp>
          <p:nvSpPr>
            <p:cNvPr id="1111" name="Shape 1111"/>
            <p:cNvSpPr/>
            <p:nvPr/>
          </p:nvSpPr>
          <p:spPr>
            <a:xfrm>
              <a:off x="6463407" y="801312"/>
              <a:ext cx="3246399" cy="5196356"/>
            </a:xfrm>
            <a:prstGeom prst="rect">
              <a:avLst/>
            </a:prstGeom>
            <a:solidFill>
              <a:schemeClr val="dk1">
                <a:alpha val="61568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6444776" y="2271739"/>
              <a:ext cx="3283660" cy="1976109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49000">
                  <a:schemeClr val="dk1"/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2540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영주님! 일정량의 크라운을 사용하면 병사를 즉시 훈련할 수 있습니다.</a:t>
              </a: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1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남은 시간 : 02:30:30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pic>
          <p:nvPicPr>
            <p:cNvPr id="1113" name="Shape 111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773385" y="3545410"/>
              <a:ext cx="993043" cy="370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Shape 1114"/>
            <p:cNvSpPr txBox="1"/>
            <p:nvPr/>
          </p:nvSpPr>
          <p:spPr>
            <a:xfrm>
              <a:off x="6971406" y="3599650"/>
              <a:ext cx="5970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취소</a:t>
              </a:r>
            </a:p>
          </p:txBody>
        </p:sp>
        <p:pic>
          <p:nvPicPr>
            <p:cNvPr id="1115" name="Shape 111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286039" y="3545410"/>
              <a:ext cx="993043" cy="370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6" name="Shape 1116"/>
            <p:cNvSpPr/>
            <p:nvPr/>
          </p:nvSpPr>
          <p:spPr>
            <a:xfrm>
              <a:off x="8419318" y="3545410"/>
              <a:ext cx="72648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 훈련</a:t>
              </a: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8335496" y="3730450"/>
              <a:ext cx="894126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9999</a:t>
              </a:r>
            </a:p>
          </p:txBody>
        </p:sp>
        <p:pic>
          <p:nvPicPr>
            <p:cNvPr id="1118" name="Shape 111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331450" y="3661844"/>
              <a:ext cx="265352" cy="2536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9" name="Shape 1119"/>
          <p:cNvSpPr/>
          <p:nvPr/>
        </p:nvSpPr>
        <p:spPr>
          <a:xfrm>
            <a:off x="7090917" y="6481971"/>
            <a:ext cx="1556209" cy="4034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 중 병영에서 즉시훈련 버튼 터치 시</a:t>
            </a:r>
          </a:p>
        </p:txBody>
      </p:sp>
      <p:sp>
        <p:nvSpPr>
          <p:cNvPr id="1120" name="Shape 1120"/>
          <p:cNvSpPr/>
          <p:nvPr/>
        </p:nvSpPr>
        <p:spPr>
          <a:xfrm>
            <a:off x="10200456" y="3193915"/>
            <a:ext cx="1800199" cy="7020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훈련 시간 표시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시간에 비례하게 즉시 훈련 크라운 소모량 감소</a:t>
            </a:r>
          </a:p>
        </p:txBody>
      </p:sp>
      <p:cxnSp>
        <p:nvCxnSpPr>
          <p:cNvPr id="1121" name="Shape 1121"/>
          <p:cNvCxnSpPr/>
          <p:nvPr/>
        </p:nvCxnSpPr>
        <p:spPr>
          <a:xfrm rot="10800000">
            <a:off x="8925729" y="3381492"/>
            <a:ext cx="1274726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/>
          <p:nvPr/>
        </p:nvSpPr>
        <p:spPr>
          <a:xfrm>
            <a:off x="881376" y="180764"/>
            <a:ext cx="12153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 완료 UI</a:t>
            </a:r>
          </a:p>
        </p:txBody>
      </p:sp>
      <p:cxnSp>
        <p:nvCxnSpPr>
          <p:cNvPr id="1127" name="Shape 1127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128" name="Shape 1128"/>
          <p:cNvGrpSpPr/>
          <p:nvPr/>
        </p:nvGrpSpPr>
        <p:grpSpPr>
          <a:xfrm>
            <a:off x="695400" y="980727"/>
            <a:ext cx="2610214" cy="2689762"/>
            <a:chOff x="4790892" y="2039581"/>
            <a:chExt cx="2610214" cy="2689762"/>
          </a:xfrm>
        </p:grpSpPr>
        <p:pic>
          <p:nvPicPr>
            <p:cNvPr descr="Screen Clipping" id="1129" name="Shape 1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90892" y="2128656"/>
              <a:ext cx="2610214" cy="26006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30" name="Shape 1130"/>
            <p:cNvGrpSpPr/>
            <p:nvPr/>
          </p:nvGrpSpPr>
          <p:grpSpPr>
            <a:xfrm>
              <a:off x="5580673" y="2039581"/>
              <a:ext cx="1030651" cy="1030651"/>
              <a:chOff x="2505690" y="4002310"/>
              <a:chExt cx="591848" cy="591848"/>
            </a:xfrm>
          </p:grpSpPr>
          <p:sp>
            <p:nvSpPr>
              <p:cNvPr id="1131" name="Shape 1131"/>
              <p:cNvSpPr/>
              <p:nvPr/>
            </p:nvSpPr>
            <p:spPr>
              <a:xfrm>
                <a:off x="2563327" y="4096437"/>
                <a:ext cx="493846" cy="466531"/>
              </a:xfrm>
              <a:prstGeom prst="ellipse">
                <a:avLst/>
              </a:prstGeom>
              <a:solidFill>
                <a:srgbClr val="3F3F3F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32" name="Shape 11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505690" y="4002310"/>
                <a:ext cx="591848" cy="5918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C:\Users\Peter\AppData\Local\Microsoft\Windows\INetCache\IE\A11O6ZJD\600px-Red_check.svg[1].png" id="1133" name="Shape 1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70980" y="2120793"/>
              <a:ext cx="670055" cy="6700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4" name="Shape 1134"/>
          <p:cNvSpPr/>
          <p:nvPr/>
        </p:nvSpPr>
        <p:spPr>
          <a:xfrm>
            <a:off x="3908933" y="1221195"/>
            <a:ext cx="1899032" cy="844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아이콘 또는 건물 터치시</a:t>
            </a:r>
            <a:b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생산 완료</a:t>
            </a:r>
          </a:p>
        </p:txBody>
      </p:sp>
      <p:cxnSp>
        <p:nvCxnSpPr>
          <p:cNvPr id="1135" name="Shape 1135"/>
          <p:cNvCxnSpPr>
            <a:stCxn id="1134" idx="1"/>
          </p:cNvCxnSpPr>
          <p:nvPr/>
        </p:nvCxnSpPr>
        <p:spPr>
          <a:xfrm rot="10800000">
            <a:off x="2422433" y="1639019"/>
            <a:ext cx="1486500" cy="45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36" name="Shape 1136"/>
          <p:cNvCxnSpPr>
            <a:stCxn id="1134" idx="1"/>
          </p:cNvCxnSpPr>
          <p:nvPr/>
        </p:nvCxnSpPr>
        <p:spPr>
          <a:xfrm flipH="1">
            <a:off x="2279633" y="1643519"/>
            <a:ext cx="1629300" cy="993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021" y="789416"/>
            <a:ext cx="3240000" cy="5196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Shape 1142"/>
          <p:cNvSpPr/>
          <p:nvPr/>
        </p:nvSpPr>
        <p:spPr>
          <a:xfrm>
            <a:off x="4200621" y="789416"/>
            <a:ext cx="3246399" cy="5196356"/>
          </a:xfrm>
          <a:prstGeom prst="rect">
            <a:avLst/>
          </a:prstGeom>
          <a:solidFill>
            <a:schemeClr val="dk1">
              <a:alpha val="61568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3" name="Shape 1143"/>
          <p:cNvGrpSpPr/>
          <p:nvPr/>
        </p:nvGrpSpPr>
        <p:grpSpPr>
          <a:xfrm>
            <a:off x="4812048" y="2199531"/>
            <a:ext cx="2122136" cy="1590264"/>
            <a:chOff x="4784173" y="2593036"/>
            <a:chExt cx="2122136" cy="1590264"/>
          </a:xfrm>
        </p:grpSpPr>
        <p:pic>
          <p:nvPicPr>
            <p:cNvPr id="1144" name="Shape 1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84173" y="2685323"/>
              <a:ext cx="2122136" cy="1497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5" name="Shape 1145"/>
            <p:cNvSpPr/>
            <p:nvPr/>
          </p:nvSpPr>
          <p:spPr>
            <a:xfrm>
              <a:off x="5452917" y="2593036"/>
              <a:ext cx="924595" cy="284914"/>
            </a:xfrm>
            <a:prstGeom prst="rect">
              <a:avLst/>
            </a:prstGeom>
            <a:gradFill>
              <a:gsLst>
                <a:gs pos="0">
                  <a:srgbClr val="000000">
                    <a:alpha val="49803"/>
                  </a:srgbClr>
                </a:gs>
                <a:gs pos="50000">
                  <a:schemeClr val="dk1"/>
                </a:gs>
                <a:gs pos="100000">
                  <a:srgbClr val="000000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병영</a:t>
              </a:r>
            </a:p>
          </p:txBody>
        </p:sp>
      </p:grpSp>
      <p:grpSp>
        <p:nvGrpSpPr>
          <p:cNvPr id="1146" name="Shape 1146"/>
          <p:cNvGrpSpPr/>
          <p:nvPr/>
        </p:nvGrpSpPr>
        <p:grpSpPr>
          <a:xfrm>
            <a:off x="5278880" y="3442989"/>
            <a:ext cx="1228063" cy="320470"/>
            <a:chOff x="1571916" y="3184185"/>
            <a:chExt cx="1787779" cy="466531"/>
          </a:xfrm>
        </p:grpSpPr>
        <p:sp>
          <p:nvSpPr>
            <p:cNvPr id="1147" name="Shape 1147"/>
            <p:cNvSpPr/>
            <p:nvPr/>
          </p:nvSpPr>
          <p:spPr>
            <a:xfrm>
              <a:off x="1847527" y="3198690"/>
              <a:ext cx="1512167" cy="24481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dd일 hh:mm:ss</a:t>
              </a:r>
            </a:p>
          </p:txBody>
        </p:sp>
        <p:sp>
          <p:nvSpPr>
            <p:cNvPr id="1148" name="Shape 1148"/>
            <p:cNvSpPr/>
            <p:nvPr/>
          </p:nvSpPr>
          <p:spPr>
            <a:xfrm flipH="1">
              <a:off x="1847528" y="3443503"/>
              <a:ext cx="1512167" cy="187293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5000">
                  <a:srgbClr val="3F3F3F"/>
                </a:gs>
                <a:gs pos="100000">
                  <a:schemeClr val="dk1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843857" y="3443503"/>
              <a:ext cx="723751" cy="187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571916" y="3184185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1" name="Shape 1151"/>
          <p:cNvGrpSpPr/>
          <p:nvPr/>
        </p:nvGrpSpPr>
        <p:grpSpPr>
          <a:xfrm>
            <a:off x="6366642" y="3581995"/>
            <a:ext cx="549042" cy="549042"/>
            <a:chOff x="9447461" y="2649647"/>
            <a:chExt cx="549042" cy="549042"/>
          </a:xfrm>
        </p:grpSpPr>
        <p:sp>
          <p:nvSpPr>
            <p:cNvPr id="1152" name="Shape 1152"/>
            <p:cNvSpPr/>
            <p:nvPr/>
          </p:nvSpPr>
          <p:spPr>
            <a:xfrm>
              <a:off x="9451786" y="2687958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3" name="Shape 11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47461" y="2649647"/>
              <a:ext cx="549042" cy="549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4" name="Shape 1154"/>
            <p:cNvSpPr/>
            <p:nvPr/>
          </p:nvSpPr>
          <p:spPr>
            <a:xfrm>
              <a:off x="9492564" y="2913656"/>
              <a:ext cx="4122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가속</a:t>
              </a:r>
            </a:p>
          </p:txBody>
        </p:sp>
      </p:grpSp>
      <p:grpSp>
        <p:nvGrpSpPr>
          <p:cNvPr id="1155" name="Shape 1155"/>
          <p:cNvGrpSpPr/>
          <p:nvPr/>
        </p:nvGrpSpPr>
        <p:grpSpPr>
          <a:xfrm>
            <a:off x="5532708" y="3929625"/>
            <a:ext cx="588623" cy="489472"/>
            <a:chOff x="8457557" y="4753460"/>
            <a:chExt cx="588623" cy="489472"/>
          </a:xfrm>
        </p:grpSpPr>
        <p:sp>
          <p:nvSpPr>
            <p:cNvPr id="1156" name="Shape 1156"/>
            <p:cNvSpPr/>
            <p:nvPr/>
          </p:nvSpPr>
          <p:spPr>
            <a:xfrm>
              <a:off x="8516478" y="4776401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7" name="Shape 11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25907" y="4791582"/>
              <a:ext cx="265352" cy="253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Shape 1158"/>
            <p:cNvSpPr/>
            <p:nvPr/>
          </p:nvSpPr>
          <p:spPr>
            <a:xfrm>
              <a:off x="8545318" y="4753460"/>
              <a:ext cx="47961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5000</a:t>
              </a:r>
            </a:p>
          </p:txBody>
        </p:sp>
        <p:sp>
          <p:nvSpPr>
            <p:cNvPr id="1159" name="Shape 1159"/>
            <p:cNvSpPr/>
            <p:nvPr/>
          </p:nvSpPr>
          <p:spPr>
            <a:xfrm>
              <a:off x="8457557" y="5010969"/>
              <a:ext cx="58862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즉시훈련</a:t>
              </a:r>
            </a:p>
          </p:txBody>
        </p:sp>
      </p:grpSp>
      <p:grpSp>
        <p:nvGrpSpPr>
          <p:cNvPr id="1160" name="Shape 1160"/>
          <p:cNvGrpSpPr/>
          <p:nvPr/>
        </p:nvGrpSpPr>
        <p:grpSpPr>
          <a:xfrm>
            <a:off x="4746720" y="3633135"/>
            <a:ext cx="606924" cy="541226"/>
            <a:chOff x="8333643" y="4363535"/>
            <a:chExt cx="606924" cy="541226"/>
          </a:xfrm>
        </p:grpSpPr>
        <p:sp>
          <p:nvSpPr>
            <p:cNvPr id="1161" name="Shape 1161"/>
            <p:cNvSpPr/>
            <p:nvPr/>
          </p:nvSpPr>
          <p:spPr>
            <a:xfrm>
              <a:off x="8387720" y="4383785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2" name="Shape 1162"/>
            <p:cNvGrpSpPr/>
            <p:nvPr/>
          </p:nvGrpSpPr>
          <p:grpSpPr>
            <a:xfrm>
              <a:off x="8333643" y="4363535"/>
              <a:ext cx="606924" cy="541226"/>
              <a:chOff x="8333643" y="4363535"/>
              <a:chExt cx="606924" cy="541226"/>
            </a:xfrm>
          </p:grpSpPr>
          <p:pic>
            <p:nvPicPr>
              <p:cNvPr id="1163" name="Shape 116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333643" y="4363535"/>
                <a:ext cx="606924" cy="5412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4" name="Shape 1164"/>
              <p:cNvSpPr/>
              <p:nvPr/>
            </p:nvSpPr>
            <p:spPr>
              <a:xfrm>
                <a:off x="8340328" y="4586917"/>
                <a:ext cx="5886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세부정보</a:t>
                </a:r>
              </a:p>
            </p:txBody>
          </p:sp>
        </p:grpSp>
      </p:grpSp>
      <p:sp>
        <p:nvSpPr>
          <p:cNvPr id="1165" name="Shape 1165"/>
          <p:cNvSpPr/>
          <p:nvPr/>
        </p:nvSpPr>
        <p:spPr>
          <a:xfrm>
            <a:off x="822867" y="180764"/>
            <a:ext cx="13324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UI</a:t>
            </a:r>
          </a:p>
        </p:txBody>
      </p:sp>
      <p:cxnSp>
        <p:nvCxnSpPr>
          <p:cNvPr id="1166" name="Shape 1166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67" name="Shape 1167"/>
          <p:cNvSpPr/>
          <p:nvPr/>
        </p:nvSpPr>
        <p:spPr>
          <a:xfrm rot="-5400000">
            <a:off x="5313703" y="3468435"/>
            <a:ext cx="269588" cy="269588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6"/>
              </a:gs>
              <a:gs pos="35000">
                <a:srgbClr val="385623"/>
              </a:gs>
              <a:gs pos="100000">
                <a:srgbClr val="FFF9D6"/>
              </a:gs>
            </a:gsLst>
            <a:lin ang="16200000" scaled="0"/>
          </a:gradFill>
          <a:ln cap="flat" cmpd="sng" w="9525">
            <a:solidFill>
              <a:srgbClr val="38562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/>
          <p:nvPr/>
        </p:nvSpPr>
        <p:spPr>
          <a:xfrm>
            <a:off x="822867" y="180764"/>
            <a:ext cx="13324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UI</a:t>
            </a:r>
          </a:p>
        </p:txBody>
      </p:sp>
      <p:cxnSp>
        <p:nvCxnSpPr>
          <p:cNvPr id="1173" name="Shape 1173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174" name="Shape 1174"/>
          <p:cNvGrpSpPr/>
          <p:nvPr/>
        </p:nvGrpSpPr>
        <p:grpSpPr>
          <a:xfrm>
            <a:off x="3719735" y="765883"/>
            <a:ext cx="3274988" cy="5799174"/>
            <a:chOff x="8149243" y="989129"/>
            <a:chExt cx="3274988" cy="5799174"/>
          </a:xfrm>
        </p:grpSpPr>
        <p:sp>
          <p:nvSpPr>
            <p:cNvPr id="1175" name="Shape 1175"/>
            <p:cNvSpPr/>
            <p:nvPr/>
          </p:nvSpPr>
          <p:spPr>
            <a:xfrm>
              <a:off x="8184232" y="998940"/>
              <a:ext cx="3240000" cy="5759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creen Clipping" id="1176" name="Shape 11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78471" y="1786106"/>
              <a:ext cx="2352708" cy="1889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7" name="Shape 1177"/>
            <p:cNvSpPr/>
            <p:nvPr/>
          </p:nvSpPr>
          <p:spPr>
            <a:xfrm>
              <a:off x="8989921" y="2083574"/>
              <a:ext cx="768932" cy="222914"/>
            </a:xfrm>
            <a:prstGeom prst="rect">
              <a:avLst/>
            </a:prstGeom>
            <a:gradFill>
              <a:gsLst>
                <a:gs pos="0">
                  <a:srgbClr val="000000">
                    <a:alpha val="49803"/>
                  </a:srgbClr>
                </a:gs>
                <a:gs pos="50000">
                  <a:schemeClr val="dk1"/>
                </a:gs>
                <a:gs pos="100000">
                  <a:srgbClr val="000000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Lv1</a:t>
              </a:r>
              <a:b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병영</a:t>
              </a:r>
            </a:p>
          </p:txBody>
        </p:sp>
        <p:pic>
          <p:nvPicPr>
            <p:cNvPr id="1178" name="Shape 1178"/>
            <p:cNvPicPr preferRelativeResize="0"/>
            <p:nvPr/>
          </p:nvPicPr>
          <p:blipFill rotWithShape="1">
            <a:blip r:embed="rId4">
              <a:alphaModFix/>
            </a:blip>
            <a:srcRect b="96271" l="0" r="0" t="0"/>
            <a:stretch/>
          </p:blipFill>
          <p:spPr>
            <a:xfrm>
              <a:off x="8649071" y="989129"/>
              <a:ext cx="2770616" cy="214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9" name="Shape 1179"/>
            <p:cNvSpPr/>
            <p:nvPr/>
          </p:nvSpPr>
          <p:spPr>
            <a:xfrm>
              <a:off x="8192810" y="991511"/>
              <a:ext cx="455585" cy="478405"/>
            </a:xfrm>
            <a:prstGeom prst="rect">
              <a:avLst/>
            </a:prstGeom>
            <a:solidFill>
              <a:schemeClr val="dk1">
                <a:alpha val="70980"/>
              </a:schemeClr>
            </a:solidFill>
            <a:ln cap="flat" cmpd="sng" w="12700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Icon</a:t>
              </a: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9248050" y="3407635"/>
              <a:ext cx="1118761" cy="214060"/>
            </a:xfrm>
            <a:prstGeom prst="rect">
              <a:avLst/>
            </a:prstGeom>
            <a:gradFill>
              <a:gsLst>
                <a:gs pos="0">
                  <a:srgbClr val="000000">
                    <a:alpha val="49803"/>
                  </a:srgbClr>
                </a:gs>
                <a:gs pos="50000">
                  <a:schemeClr val="dk1"/>
                </a:gs>
                <a:gs pos="100000">
                  <a:srgbClr val="000000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필요조건</a:t>
              </a:r>
            </a:p>
          </p:txBody>
        </p:sp>
        <p:grpSp>
          <p:nvGrpSpPr>
            <p:cNvPr id="1181" name="Shape 1181"/>
            <p:cNvGrpSpPr/>
            <p:nvPr/>
          </p:nvGrpSpPr>
          <p:grpSpPr>
            <a:xfrm>
              <a:off x="8309954" y="3621697"/>
              <a:ext cx="2994952" cy="1679510"/>
              <a:chOff x="4161635" y="3163080"/>
              <a:chExt cx="2994952" cy="1679510"/>
            </a:xfrm>
          </p:grpSpPr>
          <p:sp>
            <p:nvSpPr>
              <p:cNvPr id="1182" name="Shape 1182"/>
              <p:cNvSpPr/>
              <p:nvPr/>
            </p:nvSpPr>
            <p:spPr>
              <a:xfrm>
                <a:off x="4161635" y="3163080"/>
                <a:ext cx="2994952" cy="1679510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Shape 1183"/>
              <p:cNvSpPr/>
              <p:nvPr/>
            </p:nvSpPr>
            <p:spPr>
              <a:xfrm>
                <a:off x="5689676" y="3186428"/>
                <a:ext cx="1439999" cy="51934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Shape 1184"/>
              <p:cNvSpPr/>
              <p:nvPr/>
            </p:nvSpPr>
            <p:spPr>
              <a:xfrm>
                <a:off x="6084567" y="3240367"/>
                <a:ext cx="37702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156</a:t>
                </a:r>
              </a:p>
            </p:txBody>
          </p:sp>
          <p:pic>
            <p:nvPicPr>
              <p:cNvPr id="1185" name="Shape 118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784792" y="3235108"/>
                <a:ext cx="264371" cy="2177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6" name="Shape 1186"/>
              <p:cNvSpPr/>
              <p:nvPr/>
            </p:nvSpPr>
            <p:spPr>
              <a:xfrm>
                <a:off x="5755132" y="3497262"/>
                <a:ext cx="1309091" cy="165478"/>
              </a:xfrm>
              <a:prstGeom prst="roundRect">
                <a:avLst>
                  <a:gd fmla="val 16667" name="adj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자원 보충</a:t>
                </a:r>
              </a:p>
            </p:txBody>
          </p:sp>
          <p:cxnSp>
            <p:nvCxnSpPr>
              <p:cNvPr id="1187" name="Shape 1187"/>
              <p:cNvCxnSpPr/>
              <p:nvPr/>
            </p:nvCxnSpPr>
            <p:spPr>
              <a:xfrm>
                <a:off x="5763292" y="3483423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188" name="Shape 1188"/>
              <p:cNvCxnSpPr/>
              <p:nvPr/>
            </p:nvCxnSpPr>
            <p:spPr>
              <a:xfrm>
                <a:off x="5757069" y="3663817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189" name="Shape 1189"/>
              <p:cNvSpPr/>
              <p:nvPr/>
            </p:nvSpPr>
            <p:spPr>
              <a:xfrm>
                <a:off x="5691716" y="3742523"/>
                <a:ext cx="1439999" cy="51934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90" name="Shape 119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695057" y="3747944"/>
                <a:ext cx="437380" cy="2957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1" name="Shape 1191"/>
              <p:cNvSpPr/>
              <p:nvPr/>
            </p:nvSpPr>
            <p:spPr>
              <a:xfrm>
                <a:off x="6039953" y="3787130"/>
                <a:ext cx="75693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Lv1 전투술</a:t>
                </a:r>
              </a:p>
            </p:txBody>
          </p:sp>
          <p:cxnSp>
            <p:nvCxnSpPr>
              <p:cNvPr id="1192" name="Shape 1192"/>
              <p:cNvCxnSpPr/>
              <p:nvPr/>
            </p:nvCxnSpPr>
            <p:spPr>
              <a:xfrm>
                <a:off x="5767769" y="3673832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193" name="Shape 1193"/>
              <p:cNvSpPr/>
              <p:nvPr/>
            </p:nvSpPr>
            <p:spPr>
              <a:xfrm>
                <a:off x="5762721" y="4054673"/>
                <a:ext cx="1309091" cy="165478"/>
              </a:xfrm>
              <a:prstGeom prst="roundRect">
                <a:avLst>
                  <a:gd fmla="val 16667" name="adj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이동</a:t>
                </a:r>
              </a:p>
            </p:txBody>
          </p:sp>
          <p:cxnSp>
            <p:nvCxnSpPr>
              <p:cNvPr id="1194" name="Shape 1194"/>
              <p:cNvCxnSpPr/>
              <p:nvPr/>
            </p:nvCxnSpPr>
            <p:spPr>
              <a:xfrm>
                <a:off x="5770882" y="4040835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195" name="Shape 1195"/>
              <p:cNvCxnSpPr/>
              <p:nvPr/>
            </p:nvCxnSpPr>
            <p:spPr>
              <a:xfrm>
                <a:off x="5764660" y="4221228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196" name="Shape 1196"/>
              <p:cNvSpPr/>
              <p:nvPr/>
            </p:nvSpPr>
            <p:spPr>
              <a:xfrm>
                <a:off x="4216921" y="3751114"/>
                <a:ext cx="1439999" cy="51934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97" name="Shape 119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251557" y="3756535"/>
                <a:ext cx="374787" cy="2957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8" name="Shape 1198"/>
              <p:cNvSpPr/>
              <p:nvPr/>
            </p:nvSpPr>
            <p:spPr>
              <a:xfrm>
                <a:off x="4565157" y="3795723"/>
                <a:ext cx="90281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Lv2 마을회관</a:t>
                </a:r>
              </a:p>
            </p:txBody>
          </p:sp>
          <p:sp>
            <p:nvSpPr>
              <p:cNvPr id="1199" name="Shape 1199"/>
              <p:cNvSpPr/>
              <p:nvPr/>
            </p:nvSpPr>
            <p:spPr>
              <a:xfrm>
                <a:off x="4287926" y="4063264"/>
                <a:ext cx="1309091" cy="165478"/>
              </a:xfrm>
              <a:prstGeom prst="roundRect">
                <a:avLst>
                  <a:gd fmla="val 16667" name="adj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accent5"/>
                    </a:solidFill>
                    <a:latin typeface="Arial"/>
                    <a:ea typeface="Arial"/>
                    <a:cs typeface="Arial"/>
                    <a:sym typeface="Arial"/>
                  </a:rPr>
                  <a:t>무료건설 04:30</a:t>
                </a:r>
              </a:p>
            </p:txBody>
          </p:sp>
          <p:cxnSp>
            <p:nvCxnSpPr>
              <p:cNvPr id="1200" name="Shape 1200"/>
              <p:cNvCxnSpPr/>
              <p:nvPr/>
            </p:nvCxnSpPr>
            <p:spPr>
              <a:xfrm>
                <a:off x="4296087" y="4049426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201" name="Shape 1201"/>
              <p:cNvCxnSpPr/>
              <p:nvPr/>
            </p:nvCxnSpPr>
            <p:spPr>
              <a:xfrm>
                <a:off x="4289864" y="4229819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pic>
            <p:nvPicPr>
              <p:cNvPr id="1202" name="Shape 120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399805" y="3777592"/>
                <a:ext cx="242955" cy="2491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3" name="Shape 120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857138" y="3777010"/>
                <a:ext cx="242955" cy="2491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4" name="Shape 1204"/>
            <p:cNvGrpSpPr/>
            <p:nvPr/>
          </p:nvGrpSpPr>
          <p:grpSpPr>
            <a:xfrm>
              <a:off x="8368580" y="3665472"/>
              <a:ext cx="1439999" cy="519342"/>
              <a:chOff x="2761657" y="2253522"/>
              <a:chExt cx="1439999" cy="519342"/>
            </a:xfrm>
          </p:grpSpPr>
          <p:sp>
            <p:nvSpPr>
              <p:cNvPr id="1205" name="Shape 1205"/>
              <p:cNvSpPr/>
              <p:nvPr/>
            </p:nvSpPr>
            <p:spPr>
              <a:xfrm>
                <a:off x="2761657" y="2253522"/>
                <a:ext cx="1439999" cy="51934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Shape 1206"/>
              <p:cNvSpPr/>
              <p:nvPr/>
            </p:nvSpPr>
            <p:spPr>
              <a:xfrm>
                <a:off x="3156548" y="2287034"/>
                <a:ext cx="37702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156</a:t>
                </a:r>
              </a:p>
            </p:txBody>
          </p:sp>
          <p:pic>
            <p:nvPicPr>
              <p:cNvPr id="1207" name="Shape 120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856772" y="2283771"/>
                <a:ext cx="264371" cy="2545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8" name="Shape 1208"/>
              <p:cNvSpPr/>
              <p:nvPr/>
            </p:nvSpPr>
            <p:spPr>
              <a:xfrm>
                <a:off x="2827111" y="2564355"/>
                <a:ext cx="1309091" cy="165478"/>
              </a:xfrm>
              <a:prstGeom prst="roundRect">
                <a:avLst>
                  <a:gd fmla="val 16667" name="adj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완료</a:t>
                </a:r>
              </a:p>
            </p:txBody>
          </p:sp>
          <p:cxnSp>
            <p:nvCxnSpPr>
              <p:cNvPr id="1209" name="Shape 1209"/>
              <p:cNvCxnSpPr/>
              <p:nvPr/>
            </p:nvCxnSpPr>
            <p:spPr>
              <a:xfrm>
                <a:off x="2835272" y="2550516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210" name="Shape 1210"/>
              <p:cNvCxnSpPr/>
              <p:nvPr/>
            </p:nvCxnSpPr>
            <p:spPr>
              <a:xfrm>
                <a:off x="2829050" y="2730909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211" name="Shape 1211"/>
              <p:cNvCxnSpPr/>
              <p:nvPr/>
            </p:nvCxnSpPr>
            <p:spPr>
              <a:xfrm>
                <a:off x="2839750" y="2740925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pic>
          <p:nvPicPr>
            <p:cNvPr id="1212" name="Shape 12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476963" y="3654907"/>
              <a:ext cx="281891" cy="235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3" name="Shape 12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966521" y="3654907"/>
              <a:ext cx="281891" cy="235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4" name="Shape 1214"/>
            <p:cNvSpPr/>
            <p:nvPr/>
          </p:nvSpPr>
          <p:spPr>
            <a:xfrm>
              <a:off x="10310317" y="2083574"/>
              <a:ext cx="938095" cy="222914"/>
            </a:xfrm>
            <a:prstGeom prst="roundRect">
              <a:avLst>
                <a:gd fmla="val 16667" name="adj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다음레벨         </a:t>
              </a: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0310317" y="2337005"/>
              <a:ext cx="938095" cy="948035"/>
            </a:xfrm>
            <a:prstGeom prst="roundRect">
              <a:avLst>
                <a:gd fmla="val 16667" name="adj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Shape 1216"/>
            <p:cNvSpPr txBox="1"/>
            <p:nvPr/>
          </p:nvSpPr>
          <p:spPr>
            <a:xfrm>
              <a:off x="10291264" y="2375032"/>
              <a:ext cx="1128423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다음 레벨 오픈 가능</a:t>
              </a:r>
            </a:p>
          </p:txBody>
        </p:sp>
        <p:pic>
          <p:nvPicPr>
            <p:cNvPr id="1217" name="Shape 12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459246" y="2575086"/>
              <a:ext cx="662769" cy="666652"/>
            </a:xfrm>
            <a:prstGeom prst="ellipse">
              <a:avLst/>
            </a:prstGeom>
            <a:noFill/>
            <a:ln cap="rnd" cmpd="sng" w="63500">
              <a:solidFill>
                <a:srgbClr val="333333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grpSp>
          <p:nvGrpSpPr>
            <p:cNvPr id="1218" name="Shape 1218"/>
            <p:cNvGrpSpPr/>
            <p:nvPr/>
          </p:nvGrpSpPr>
          <p:grpSpPr>
            <a:xfrm>
              <a:off x="8207829" y="1032905"/>
              <a:ext cx="425544" cy="402007"/>
              <a:chOff x="3133607" y="5266164"/>
              <a:chExt cx="493846" cy="466531"/>
            </a:xfrm>
          </p:grpSpPr>
          <p:sp>
            <p:nvSpPr>
              <p:cNvPr id="1219" name="Shape 1219"/>
              <p:cNvSpPr/>
              <p:nvPr/>
            </p:nvSpPr>
            <p:spPr>
              <a:xfrm>
                <a:off x="3133607" y="5266164"/>
                <a:ext cx="493846" cy="466531"/>
              </a:xfrm>
              <a:prstGeom prst="ellipse">
                <a:avLst/>
              </a:prstGeom>
              <a:solidFill>
                <a:srgbClr val="3F3F3F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Shape 1220"/>
              <p:cNvSpPr/>
              <p:nvPr/>
            </p:nvSpPr>
            <p:spPr>
              <a:xfrm rot="-5400000">
                <a:off x="3188904" y="5312817"/>
                <a:ext cx="376003" cy="375435"/>
              </a:xfrm>
              <a:prstGeom prst="striped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FFDC9B"/>
                  </a:gs>
                  <a:gs pos="50000">
                    <a:srgbClr val="FFD68D"/>
                  </a:gs>
                  <a:gs pos="100000">
                    <a:srgbClr val="FFD478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21" name="Shape 122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149243" y="6047776"/>
              <a:ext cx="802740" cy="7405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2" name="Shape 1222"/>
          <p:cNvGrpSpPr/>
          <p:nvPr/>
        </p:nvGrpSpPr>
        <p:grpSpPr>
          <a:xfrm>
            <a:off x="4716323" y="6060592"/>
            <a:ext cx="2236576" cy="485414"/>
            <a:chOff x="8077949" y="5478146"/>
            <a:chExt cx="2337143" cy="507241"/>
          </a:xfrm>
        </p:grpSpPr>
        <p:sp>
          <p:nvSpPr>
            <p:cNvPr id="1223" name="Shape 1223"/>
            <p:cNvSpPr/>
            <p:nvPr/>
          </p:nvSpPr>
          <p:spPr>
            <a:xfrm>
              <a:off x="8077949" y="5511967"/>
              <a:ext cx="1119674" cy="419878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9295418" y="5502637"/>
              <a:ext cx="1119674" cy="419878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8088546" y="5478146"/>
              <a:ext cx="112723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 업그레이드</a:t>
              </a: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9379285" y="5519278"/>
              <a:ext cx="954106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8263795" y="5713539"/>
              <a:ext cx="894126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pic>
          <p:nvPicPr>
            <p:cNvPr id="1228" name="Shape 12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080963" y="5647580"/>
              <a:ext cx="265352" cy="253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9" name="Shape 1229"/>
            <p:cNvSpPr/>
            <p:nvPr/>
          </p:nvSpPr>
          <p:spPr>
            <a:xfrm>
              <a:off x="9454625" y="5708389"/>
              <a:ext cx="80342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05:27:32</a:t>
              </a:r>
            </a:p>
          </p:txBody>
        </p:sp>
      </p:grpSp>
      <p:sp>
        <p:nvSpPr>
          <p:cNvPr id="1230" name="Shape 1230"/>
          <p:cNvSpPr/>
          <p:nvPr/>
        </p:nvSpPr>
        <p:spPr>
          <a:xfrm>
            <a:off x="2143331" y="2742744"/>
            <a:ext cx="1471212" cy="441644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위한 조건 표시</a:t>
            </a:r>
          </a:p>
        </p:txBody>
      </p:sp>
      <p:cxnSp>
        <p:nvCxnSpPr>
          <p:cNvPr id="1231" name="Shape 1231"/>
          <p:cNvCxnSpPr>
            <a:stCxn id="1230" idx="3"/>
          </p:cNvCxnSpPr>
          <p:nvPr/>
        </p:nvCxnSpPr>
        <p:spPr>
          <a:xfrm>
            <a:off x="3614543" y="2963567"/>
            <a:ext cx="1203900" cy="327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32" name="Shape 1232"/>
          <p:cNvSpPr/>
          <p:nvPr/>
        </p:nvSpPr>
        <p:spPr>
          <a:xfrm>
            <a:off x="7237388" y="2131017"/>
            <a:ext cx="1471212" cy="441644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상승 능력 정보</a:t>
            </a:r>
          </a:p>
        </p:txBody>
      </p:sp>
      <p:cxnSp>
        <p:nvCxnSpPr>
          <p:cNvPr id="1233" name="Shape 1233"/>
          <p:cNvCxnSpPr>
            <a:stCxn id="1232" idx="1"/>
          </p:cNvCxnSpPr>
          <p:nvPr/>
        </p:nvCxnSpPr>
        <p:spPr>
          <a:xfrm flipH="1">
            <a:off x="6808388" y="2351840"/>
            <a:ext cx="429000" cy="120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34" name="Shape 1234"/>
          <p:cNvSpPr/>
          <p:nvPr/>
        </p:nvSpPr>
        <p:spPr>
          <a:xfrm>
            <a:off x="2063551" y="5529337"/>
            <a:ext cx="1471212" cy="441644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업그레이드에 필요한 크라운 표시</a:t>
            </a:r>
          </a:p>
        </p:txBody>
      </p:sp>
      <p:cxnSp>
        <p:nvCxnSpPr>
          <p:cNvPr id="1235" name="Shape 1235"/>
          <p:cNvCxnSpPr>
            <a:stCxn id="1234" idx="3"/>
          </p:cNvCxnSpPr>
          <p:nvPr/>
        </p:nvCxnSpPr>
        <p:spPr>
          <a:xfrm>
            <a:off x="3534763" y="5750159"/>
            <a:ext cx="1128000" cy="4836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36" name="Shape 1236"/>
          <p:cNvSpPr/>
          <p:nvPr/>
        </p:nvSpPr>
        <p:spPr>
          <a:xfrm>
            <a:off x="7631460" y="5548725"/>
            <a:ext cx="1471212" cy="441644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업그레이드에 걸리는 시간 표시</a:t>
            </a:r>
          </a:p>
        </p:txBody>
      </p:sp>
      <p:cxnSp>
        <p:nvCxnSpPr>
          <p:cNvPr id="1237" name="Shape 1237"/>
          <p:cNvCxnSpPr>
            <a:stCxn id="1236" idx="1"/>
          </p:cNvCxnSpPr>
          <p:nvPr/>
        </p:nvCxnSpPr>
        <p:spPr>
          <a:xfrm flipH="1">
            <a:off x="6975660" y="5769547"/>
            <a:ext cx="655800" cy="438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38" name="Shape 1238"/>
          <p:cNvSpPr/>
          <p:nvPr/>
        </p:nvSpPr>
        <p:spPr>
          <a:xfrm>
            <a:off x="3748964" y="1246670"/>
            <a:ext cx="3235648" cy="39812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>
              <a:alpha val="5098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239" name="Shape 1239"/>
          <p:cNvSpPr/>
          <p:nvPr/>
        </p:nvSpPr>
        <p:spPr>
          <a:xfrm>
            <a:off x="3754403" y="5077962"/>
            <a:ext cx="3235648" cy="74995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>
              <a:alpha val="5098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/>
          <p:nvPr/>
        </p:nvSpPr>
        <p:spPr>
          <a:xfrm>
            <a:off x="612072" y="180764"/>
            <a:ext cx="17540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 UI</a:t>
            </a:r>
          </a:p>
        </p:txBody>
      </p:sp>
      <p:cxnSp>
        <p:nvCxnSpPr>
          <p:cNvPr id="1245" name="Shape 1245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246" name="Shape 1246"/>
          <p:cNvGrpSpPr/>
          <p:nvPr/>
        </p:nvGrpSpPr>
        <p:grpSpPr>
          <a:xfrm>
            <a:off x="4069539" y="710427"/>
            <a:ext cx="3274988" cy="5799174"/>
            <a:chOff x="8149243" y="989129"/>
            <a:chExt cx="3274988" cy="5799174"/>
          </a:xfrm>
        </p:grpSpPr>
        <p:sp>
          <p:nvSpPr>
            <p:cNvPr id="1247" name="Shape 1247"/>
            <p:cNvSpPr/>
            <p:nvPr/>
          </p:nvSpPr>
          <p:spPr>
            <a:xfrm>
              <a:off x="8184232" y="998940"/>
              <a:ext cx="3240000" cy="5759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creen Clipping" id="1248" name="Shape 12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78471" y="1786106"/>
              <a:ext cx="2352708" cy="1889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9" name="Shape 1249"/>
            <p:cNvSpPr/>
            <p:nvPr/>
          </p:nvSpPr>
          <p:spPr>
            <a:xfrm>
              <a:off x="8989921" y="2083574"/>
              <a:ext cx="768932" cy="222914"/>
            </a:xfrm>
            <a:prstGeom prst="rect">
              <a:avLst/>
            </a:prstGeom>
            <a:gradFill>
              <a:gsLst>
                <a:gs pos="0">
                  <a:srgbClr val="000000">
                    <a:alpha val="49803"/>
                  </a:srgbClr>
                </a:gs>
                <a:gs pos="50000">
                  <a:schemeClr val="dk1"/>
                </a:gs>
                <a:gs pos="100000">
                  <a:srgbClr val="000000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Lv1</a:t>
              </a:r>
              <a:b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병영</a:t>
              </a:r>
            </a:p>
          </p:txBody>
        </p:sp>
        <p:pic>
          <p:nvPicPr>
            <p:cNvPr id="1250" name="Shape 1250"/>
            <p:cNvPicPr preferRelativeResize="0"/>
            <p:nvPr/>
          </p:nvPicPr>
          <p:blipFill rotWithShape="1">
            <a:blip r:embed="rId4">
              <a:alphaModFix/>
            </a:blip>
            <a:srcRect b="96271" l="0" r="0" t="0"/>
            <a:stretch/>
          </p:blipFill>
          <p:spPr>
            <a:xfrm>
              <a:off x="8649071" y="989129"/>
              <a:ext cx="2770616" cy="214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1" name="Shape 1251"/>
            <p:cNvSpPr/>
            <p:nvPr/>
          </p:nvSpPr>
          <p:spPr>
            <a:xfrm>
              <a:off x="8192810" y="991511"/>
              <a:ext cx="455585" cy="478405"/>
            </a:xfrm>
            <a:prstGeom prst="rect">
              <a:avLst/>
            </a:prstGeom>
            <a:solidFill>
              <a:schemeClr val="dk1">
                <a:alpha val="70980"/>
              </a:schemeClr>
            </a:solidFill>
            <a:ln cap="flat" cmpd="sng" w="12700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Icon</a:t>
              </a: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9248050" y="3407635"/>
              <a:ext cx="1118761" cy="214060"/>
            </a:xfrm>
            <a:prstGeom prst="rect">
              <a:avLst/>
            </a:prstGeom>
            <a:gradFill>
              <a:gsLst>
                <a:gs pos="0">
                  <a:srgbClr val="000000">
                    <a:alpha val="49803"/>
                  </a:srgbClr>
                </a:gs>
                <a:gs pos="50000">
                  <a:schemeClr val="dk1"/>
                </a:gs>
                <a:gs pos="100000">
                  <a:srgbClr val="000000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필요조건</a:t>
              </a:r>
            </a:p>
          </p:txBody>
        </p:sp>
        <p:grpSp>
          <p:nvGrpSpPr>
            <p:cNvPr id="1253" name="Shape 1253"/>
            <p:cNvGrpSpPr/>
            <p:nvPr/>
          </p:nvGrpSpPr>
          <p:grpSpPr>
            <a:xfrm>
              <a:off x="8309954" y="3621697"/>
              <a:ext cx="2994952" cy="1679510"/>
              <a:chOff x="4161635" y="3163080"/>
              <a:chExt cx="2994952" cy="1679510"/>
            </a:xfrm>
          </p:grpSpPr>
          <p:sp>
            <p:nvSpPr>
              <p:cNvPr id="1254" name="Shape 1254"/>
              <p:cNvSpPr/>
              <p:nvPr/>
            </p:nvSpPr>
            <p:spPr>
              <a:xfrm>
                <a:off x="4161635" y="3163080"/>
                <a:ext cx="2994952" cy="1679510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Shape 1255"/>
              <p:cNvSpPr/>
              <p:nvPr/>
            </p:nvSpPr>
            <p:spPr>
              <a:xfrm>
                <a:off x="5689676" y="3186428"/>
                <a:ext cx="1439999" cy="51934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Shape 1256"/>
              <p:cNvSpPr/>
              <p:nvPr/>
            </p:nvSpPr>
            <p:spPr>
              <a:xfrm>
                <a:off x="6084567" y="3240367"/>
                <a:ext cx="37702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156</a:t>
                </a:r>
              </a:p>
            </p:txBody>
          </p:sp>
          <p:pic>
            <p:nvPicPr>
              <p:cNvPr id="1257" name="Shape 125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784792" y="3235108"/>
                <a:ext cx="264371" cy="2177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8" name="Shape 1258"/>
              <p:cNvSpPr/>
              <p:nvPr/>
            </p:nvSpPr>
            <p:spPr>
              <a:xfrm>
                <a:off x="5755132" y="3497262"/>
                <a:ext cx="1309091" cy="165478"/>
              </a:xfrm>
              <a:prstGeom prst="roundRect">
                <a:avLst>
                  <a:gd fmla="val 16667" name="adj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자원 보충</a:t>
                </a:r>
              </a:p>
            </p:txBody>
          </p:sp>
          <p:cxnSp>
            <p:nvCxnSpPr>
              <p:cNvPr id="1259" name="Shape 1259"/>
              <p:cNvCxnSpPr/>
              <p:nvPr/>
            </p:nvCxnSpPr>
            <p:spPr>
              <a:xfrm>
                <a:off x="5763292" y="3483423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260" name="Shape 1260"/>
              <p:cNvCxnSpPr/>
              <p:nvPr/>
            </p:nvCxnSpPr>
            <p:spPr>
              <a:xfrm>
                <a:off x="5757069" y="3663817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261" name="Shape 1261"/>
              <p:cNvSpPr/>
              <p:nvPr/>
            </p:nvSpPr>
            <p:spPr>
              <a:xfrm>
                <a:off x="5691716" y="3742523"/>
                <a:ext cx="1439999" cy="51934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62" name="Shape 126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695057" y="3747944"/>
                <a:ext cx="437380" cy="2957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3" name="Shape 1263"/>
              <p:cNvSpPr/>
              <p:nvPr/>
            </p:nvSpPr>
            <p:spPr>
              <a:xfrm>
                <a:off x="6039953" y="3787130"/>
                <a:ext cx="75693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Lv1 전투술</a:t>
                </a:r>
              </a:p>
            </p:txBody>
          </p:sp>
          <p:cxnSp>
            <p:nvCxnSpPr>
              <p:cNvPr id="1264" name="Shape 1264"/>
              <p:cNvCxnSpPr/>
              <p:nvPr/>
            </p:nvCxnSpPr>
            <p:spPr>
              <a:xfrm>
                <a:off x="5767769" y="3673832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265" name="Shape 1265"/>
              <p:cNvSpPr/>
              <p:nvPr/>
            </p:nvSpPr>
            <p:spPr>
              <a:xfrm>
                <a:off x="5762721" y="4054673"/>
                <a:ext cx="1309091" cy="165478"/>
              </a:xfrm>
              <a:prstGeom prst="roundRect">
                <a:avLst>
                  <a:gd fmla="val 16667" name="adj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이동</a:t>
                </a:r>
              </a:p>
            </p:txBody>
          </p:sp>
          <p:cxnSp>
            <p:nvCxnSpPr>
              <p:cNvPr id="1266" name="Shape 1266"/>
              <p:cNvCxnSpPr/>
              <p:nvPr/>
            </p:nvCxnSpPr>
            <p:spPr>
              <a:xfrm>
                <a:off x="5770882" y="4040835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267" name="Shape 1267"/>
              <p:cNvCxnSpPr/>
              <p:nvPr/>
            </p:nvCxnSpPr>
            <p:spPr>
              <a:xfrm>
                <a:off x="5764660" y="4221228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268" name="Shape 1268"/>
              <p:cNvSpPr/>
              <p:nvPr/>
            </p:nvSpPr>
            <p:spPr>
              <a:xfrm>
                <a:off x="4216921" y="3751114"/>
                <a:ext cx="1439999" cy="51934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69" name="Shape 126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251557" y="3756535"/>
                <a:ext cx="374787" cy="2957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0" name="Shape 1270"/>
              <p:cNvSpPr/>
              <p:nvPr/>
            </p:nvSpPr>
            <p:spPr>
              <a:xfrm>
                <a:off x="4565157" y="3795723"/>
                <a:ext cx="90281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Lv2 마을회관</a:t>
                </a:r>
              </a:p>
            </p:txBody>
          </p:sp>
          <p:sp>
            <p:nvSpPr>
              <p:cNvPr id="1271" name="Shape 1271"/>
              <p:cNvSpPr/>
              <p:nvPr/>
            </p:nvSpPr>
            <p:spPr>
              <a:xfrm>
                <a:off x="4287926" y="4063264"/>
                <a:ext cx="1309091" cy="165478"/>
              </a:xfrm>
              <a:prstGeom prst="roundRect">
                <a:avLst>
                  <a:gd fmla="val 16667" name="adj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accent5"/>
                    </a:solidFill>
                    <a:latin typeface="Arial"/>
                    <a:ea typeface="Arial"/>
                    <a:cs typeface="Arial"/>
                    <a:sym typeface="Arial"/>
                  </a:rPr>
                  <a:t>무료건설 04:30</a:t>
                </a:r>
              </a:p>
            </p:txBody>
          </p:sp>
          <p:cxnSp>
            <p:nvCxnSpPr>
              <p:cNvPr id="1272" name="Shape 1272"/>
              <p:cNvCxnSpPr/>
              <p:nvPr/>
            </p:nvCxnSpPr>
            <p:spPr>
              <a:xfrm>
                <a:off x="4296087" y="4049426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273" name="Shape 1273"/>
              <p:cNvCxnSpPr/>
              <p:nvPr/>
            </p:nvCxnSpPr>
            <p:spPr>
              <a:xfrm>
                <a:off x="4289864" y="4229819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pic>
            <p:nvPicPr>
              <p:cNvPr id="1274" name="Shape 127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399805" y="3777592"/>
                <a:ext cx="242955" cy="2491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5" name="Shape 127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857138" y="3777010"/>
                <a:ext cx="242955" cy="2491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6" name="Shape 1276"/>
            <p:cNvGrpSpPr/>
            <p:nvPr/>
          </p:nvGrpSpPr>
          <p:grpSpPr>
            <a:xfrm>
              <a:off x="8368580" y="3665472"/>
              <a:ext cx="1439999" cy="519342"/>
              <a:chOff x="2761657" y="2253522"/>
              <a:chExt cx="1439999" cy="519342"/>
            </a:xfrm>
          </p:grpSpPr>
          <p:sp>
            <p:nvSpPr>
              <p:cNvPr id="1277" name="Shape 1277"/>
              <p:cNvSpPr/>
              <p:nvPr/>
            </p:nvSpPr>
            <p:spPr>
              <a:xfrm>
                <a:off x="2761657" y="2253522"/>
                <a:ext cx="1439999" cy="519342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Shape 1278"/>
              <p:cNvSpPr/>
              <p:nvPr/>
            </p:nvSpPr>
            <p:spPr>
              <a:xfrm>
                <a:off x="3156548" y="2287034"/>
                <a:ext cx="37702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156</a:t>
                </a:r>
              </a:p>
            </p:txBody>
          </p:sp>
          <p:pic>
            <p:nvPicPr>
              <p:cNvPr id="1279" name="Shape 127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856772" y="2283771"/>
                <a:ext cx="264371" cy="2545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0" name="Shape 1280"/>
              <p:cNvSpPr/>
              <p:nvPr/>
            </p:nvSpPr>
            <p:spPr>
              <a:xfrm>
                <a:off x="2827111" y="2564355"/>
                <a:ext cx="1309091" cy="165478"/>
              </a:xfrm>
              <a:prstGeom prst="roundRect">
                <a:avLst>
                  <a:gd fmla="val 16667" name="adj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완료</a:t>
                </a:r>
              </a:p>
            </p:txBody>
          </p:sp>
          <p:cxnSp>
            <p:nvCxnSpPr>
              <p:cNvPr id="1281" name="Shape 1281"/>
              <p:cNvCxnSpPr/>
              <p:nvPr/>
            </p:nvCxnSpPr>
            <p:spPr>
              <a:xfrm>
                <a:off x="2835272" y="2550516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282" name="Shape 1282"/>
              <p:cNvCxnSpPr/>
              <p:nvPr/>
            </p:nvCxnSpPr>
            <p:spPr>
              <a:xfrm>
                <a:off x="2829050" y="2730909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283" name="Shape 1283"/>
              <p:cNvCxnSpPr/>
              <p:nvPr/>
            </p:nvCxnSpPr>
            <p:spPr>
              <a:xfrm>
                <a:off x="2839750" y="2740925"/>
                <a:ext cx="1270153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pic>
          <p:nvPicPr>
            <p:cNvPr id="1284" name="Shape 128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476963" y="3654907"/>
              <a:ext cx="281891" cy="235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Shape 128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966521" y="3654907"/>
              <a:ext cx="281891" cy="235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6" name="Shape 1286"/>
            <p:cNvSpPr/>
            <p:nvPr/>
          </p:nvSpPr>
          <p:spPr>
            <a:xfrm>
              <a:off x="10310317" y="2083574"/>
              <a:ext cx="938095" cy="222914"/>
            </a:xfrm>
            <a:prstGeom prst="roundRect">
              <a:avLst>
                <a:gd fmla="val 16667" name="adj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다음레벨         </a:t>
              </a: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10310317" y="2337005"/>
              <a:ext cx="938095" cy="948035"/>
            </a:xfrm>
            <a:prstGeom prst="roundRect">
              <a:avLst>
                <a:gd fmla="val 16667" name="adj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Shape 1288"/>
            <p:cNvSpPr txBox="1"/>
            <p:nvPr/>
          </p:nvSpPr>
          <p:spPr>
            <a:xfrm>
              <a:off x="10291264" y="2375032"/>
              <a:ext cx="1128423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다음 레벨 오픈 가능</a:t>
              </a:r>
            </a:p>
          </p:txBody>
        </p:sp>
        <p:pic>
          <p:nvPicPr>
            <p:cNvPr id="1289" name="Shape 128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459246" y="2575086"/>
              <a:ext cx="662769" cy="666652"/>
            </a:xfrm>
            <a:prstGeom prst="ellipse">
              <a:avLst/>
            </a:prstGeom>
            <a:noFill/>
            <a:ln cap="rnd" cmpd="sng" w="63500">
              <a:solidFill>
                <a:srgbClr val="333333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grpSp>
          <p:nvGrpSpPr>
            <p:cNvPr id="1290" name="Shape 1290"/>
            <p:cNvGrpSpPr/>
            <p:nvPr/>
          </p:nvGrpSpPr>
          <p:grpSpPr>
            <a:xfrm>
              <a:off x="8207829" y="1032905"/>
              <a:ext cx="425544" cy="402007"/>
              <a:chOff x="3133607" y="5266164"/>
              <a:chExt cx="493846" cy="466531"/>
            </a:xfrm>
          </p:grpSpPr>
          <p:sp>
            <p:nvSpPr>
              <p:cNvPr id="1291" name="Shape 1291"/>
              <p:cNvSpPr/>
              <p:nvPr/>
            </p:nvSpPr>
            <p:spPr>
              <a:xfrm>
                <a:off x="3133607" y="5266164"/>
                <a:ext cx="493846" cy="466531"/>
              </a:xfrm>
              <a:prstGeom prst="ellipse">
                <a:avLst/>
              </a:prstGeom>
              <a:solidFill>
                <a:srgbClr val="3F3F3F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Shape 1292"/>
              <p:cNvSpPr/>
              <p:nvPr/>
            </p:nvSpPr>
            <p:spPr>
              <a:xfrm rot="-5400000">
                <a:off x="3188904" y="5312817"/>
                <a:ext cx="376003" cy="375435"/>
              </a:xfrm>
              <a:prstGeom prst="striped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FFDC9B"/>
                  </a:gs>
                  <a:gs pos="50000">
                    <a:srgbClr val="FFD68D"/>
                  </a:gs>
                  <a:gs pos="100000">
                    <a:srgbClr val="FFD478"/>
                  </a:gs>
                </a:gsLst>
                <a:lin ang="5400000" scaled="0"/>
              </a:gradFill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93" name="Shape 129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149243" y="6047776"/>
              <a:ext cx="802740" cy="7405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4" name="Shape 1294"/>
          <p:cNvGrpSpPr/>
          <p:nvPr/>
        </p:nvGrpSpPr>
        <p:grpSpPr>
          <a:xfrm>
            <a:off x="5066127" y="6005136"/>
            <a:ext cx="2236576" cy="485414"/>
            <a:chOff x="8077949" y="5478146"/>
            <a:chExt cx="2337143" cy="507241"/>
          </a:xfrm>
        </p:grpSpPr>
        <p:sp>
          <p:nvSpPr>
            <p:cNvPr id="1295" name="Shape 1295"/>
            <p:cNvSpPr/>
            <p:nvPr/>
          </p:nvSpPr>
          <p:spPr>
            <a:xfrm>
              <a:off x="8077949" y="5511967"/>
              <a:ext cx="1119674" cy="419878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9295418" y="5502637"/>
              <a:ext cx="1119674" cy="419878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8088546" y="5478146"/>
              <a:ext cx="112723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 업그레이드</a:t>
              </a: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9379285" y="5519278"/>
              <a:ext cx="954106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8263795" y="5713539"/>
              <a:ext cx="894126" cy="16547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pic>
          <p:nvPicPr>
            <p:cNvPr id="1300" name="Shape 130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080963" y="5647580"/>
              <a:ext cx="265352" cy="253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1" name="Shape 1301"/>
            <p:cNvSpPr/>
            <p:nvPr/>
          </p:nvSpPr>
          <p:spPr>
            <a:xfrm>
              <a:off x="9454625" y="5708389"/>
              <a:ext cx="80342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05:27:32</a:t>
              </a:r>
            </a:p>
          </p:txBody>
        </p:sp>
      </p:grpSp>
      <p:sp>
        <p:nvSpPr>
          <p:cNvPr id="1302" name="Shape 1302"/>
          <p:cNvSpPr/>
          <p:nvPr/>
        </p:nvSpPr>
        <p:spPr>
          <a:xfrm>
            <a:off x="4113650" y="700900"/>
            <a:ext cx="3240000" cy="57599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3" name="Shape 1303"/>
          <p:cNvGrpSpPr/>
          <p:nvPr/>
        </p:nvGrpSpPr>
        <p:grpSpPr>
          <a:xfrm>
            <a:off x="4105535" y="2137156"/>
            <a:ext cx="3240000" cy="2190456"/>
            <a:chOff x="8852057" y="1497641"/>
            <a:chExt cx="3240000" cy="2190456"/>
          </a:xfrm>
        </p:grpSpPr>
        <p:sp>
          <p:nvSpPr>
            <p:cNvPr id="1304" name="Shape 1304"/>
            <p:cNvSpPr/>
            <p:nvPr/>
          </p:nvSpPr>
          <p:spPr>
            <a:xfrm>
              <a:off x="8852057" y="1497641"/>
              <a:ext cx="3240000" cy="2190456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49000">
                  <a:schemeClr val="dk1"/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2540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영주님! 일정량의 크라운을 사용하면 </a:t>
              </a: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 업그레이드를 즉시 완료할 수 있습니다.</a:t>
              </a: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1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남은 시간 : 02:30:30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</a:p>
          </p:txBody>
        </p:sp>
        <p:pic>
          <p:nvPicPr>
            <p:cNvPr id="1305" name="Shape 130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176296" y="2909467"/>
              <a:ext cx="979839" cy="4102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6" name="Shape 1306"/>
            <p:cNvSpPr txBox="1"/>
            <p:nvPr/>
          </p:nvSpPr>
          <p:spPr>
            <a:xfrm>
              <a:off x="9371684" y="2969591"/>
              <a:ext cx="589062" cy="2899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취소</a:t>
              </a:r>
            </a:p>
          </p:txBody>
        </p:sp>
        <p:pic>
          <p:nvPicPr>
            <p:cNvPr id="1307" name="Shape 130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0668836" y="2909467"/>
              <a:ext cx="979839" cy="4102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8" name="Shape 1308"/>
            <p:cNvSpPr/>
            <p:nvPr/>
          </p:nvSpPr>
          <p:spPr>
            <a:xfrm>
              <a:off x="10605560" y="2909467"/>
              <a:ext cx="1106392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 업그레이드</a:t>
              </a: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10717636" y="3114577"/>
              <a:ext cx="882238" cy="183428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9999</a:t>
              </a:r>
            </a:p>
          </p:txBody>
        </p:sp>
        <p:pic>
          <p:nvPicPr>
            <p:cNvPr id="1310" name="Shape 131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713646" y="3038532"/>
              <a:ext cx="261824" cy="281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1" name="Shape 1311"/>
          <p:cNvSpPr/>
          <p:nvPr/>
        </p:nvSpPr>
        <p:spPr>
          <a:xfrm>
            <a:off x="1953409" y="4223564"/>
            <a:ext cx="1944216" cy="7020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업그레이드 시간 표시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시간에 비례하게 즉시 업그레이드 크라운 소모량 감소</a:t>
            </a:r>
          </a:p>
        </p:txBody>
      </p:sp>
      <p:cxnSp>
        <p:nvCxnSpPr>
          <p:cNvPr id="1312" name="Shape 1312"/>
          <p:cNvCxnSpPr/>
          <p:nvPr/>
        </p:nvCxnSpPr>
        <p:spPr>
          <a:xfrm flipH="1" rot="10800000">
            <a:off x="3891412" y="4095008"/>
            <a:ext cx="2427007" cy="49885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/>
        </p:nvSpPr>
        <p:spPr>
          <a:xfrm>
            <a:off x="580814" y="180764"/>
            <a:ext cx="18165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무료 업그레이드 UI</a:t>
            </a:r>
          </a:p>
        </p:txBody>
      </p:sp>
      <p:cxnSp>
        <p:nvCxnSpPr>
          <p:cNvPr id="1318" name="Shape 1318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319" name="Shape 1319"/>
          <p:cNvGrpSpPr/>
          <p:nvPr/>
        </p:nvGrpSpPr>
        <p:grpSpPr>
          <a:xfrm>
            <a:off x="695400" y="1069802"/>
            <a:ext cx="2610214" cy="2600687"/>
            <a:chOff x="4790892" y="2128656"/>
            <a:chExt cx="2610214" cy="2600687"/>
          </a:xfrm>
        </p:grpSpPr>
        <p:pic>
          <p:nvPicPr>
            <p:cNvPr descr="Screen Clipping" id="1320" name="Shape 13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90892" y="2128656"/>
              <a:ext cx="2610214" cy="2600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1" name="Shape 1321"/>
            <p:cNvSpPr/>
            <p:nvPr/>
          </p:nvSpPr>
          <p:spPr>
            <a:xfrm>
              <a:off x="5681044" y="2203496"/>
              <a:ext cx="859989" cy="81242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2" name="Shape 1322"/>
          <p:cNvSpPr/>
          <p:nvPr/>
        </p:nvSpPr>
        <p:spPr>
          <a:xfrm rot="-5400000">
            <a:off x="1717082" y="1252840"/>
            <a:ext cx="596927" cy="596025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Shape 1323"/>
          <p:cNvSpPr/>
          <p:nvPr/>
        </p:nvSpPr>
        <p:spPr>
          <a:xfrm>
            <a:off x="3791744" y="1416637"/>
            <a:ext cx="2088232" cy="9395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무료 업그레이드 아이콘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업그레이드 시간이 무료 업그레이드 가능 시간 이내가 됐을 경우 출력.</a:t>
            </a:r>
            <a:b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업그레이드 즉시 완료</a:t>
            </a:r>
          </a:p>
        </p:txBody>
      </p:sp>
      <p:cxnSp>
        <p:nvCxnSpPr>
          <p:cNvPr id="1324" name="Shape 1324"/>
          <p:cNvCxnSpPr/>
          <p:nvPr/>
        </p:nvCxnSpPr>
        <p:spPr>
          <a:xfrm rot="10800000">
            <a:off x="2517017" y="1604215"/>
            <a:ext cx="1274726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descr="C:\Users\Peter\AppData\Local\Microsoft\Windows\INetCache\IE\A11O6ZJD\600px-Red_check.svg[1].png" id="1325" name="Shape 1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5486" y="1061940"/>
            <a:ext cx="670055" cy="67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0" name="Shape 1330"/>
          <p:cNvGrpSpPr/>
          <p:nvPr/>
        </p:nvGrpSpPr>
        <p:grpSpPr>
          <a:xfrm>
            <a:off x="862596" y="521256"/>
            <a:ext cx="4181403" cy="6123054"/>
            <a:chOff x="3931212" y="247545"/>
            <a:chExt cx="4181403" cy="6123054"/>
          </a:xfrm>
        </p:grpSpPr>
        <p:grpSp>
          <p:nvGrpSpPr>
            <p:cNvPr id="1331" name="Shape 1331"/>
            <p:cNvGrpSpPr/>
            <p:nvPr/>
          </p:nvGrpSpPr>
          <p:grpSpPr>
            <a:xfrm>
              <a:off x="4225822" y="247545"/>
              <a:ext cx="3459188" cy="6123054"/>
              <a:chOff x="4225822" y="247545"/>
              <a:chExt cx="3459188" cy="6123054"/>
            </a:xfrm>
          </p:grpSpPr>
          <p:sp>
            <p:nvSpPr>
              <p:cNvPr id="1332" name="Shape 1332"/>
              <p:cNvSpPr/>
              <p:nvPr/>
            </p:nvSpPr>
            <p:spPr>
              <a:xfrm>
                <a:off x="4401917" y="552925"/>
                <a:ext cx="3240000" cy="5759999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33" name="Shape 1333"/>
              <p:cNvPicPr preferRelativeResize="0"/>
              <p:nvPr/>
            </p:nvPicPr>
            <p:blipFill rotWithShape="1">
              <a:blip r:embed="rId3">
                <a:alphaModFix/>
              </a:blip>
              <a:srcRect b="96271" l="0" r="0" t="0"/>
              <a:stretch/>
            </p:blipFill>
            <p:spPr>
              <a:xfrm>
                <a:off x="4412655" y="552925"/>
                <a:ext cx="3218519" cy="2147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34" name="Shape 1334"/>
              <p:cNvSpPr/>
              <p:nvPr/>
            </p:nvSpPr>
            <p:spPr>
              <a:xfrm>
                <a:off x="4401916" y="4930048"/>
                <a:ext cx="3240000" cy="1382874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35" name="Shape 1335"/>
              <p:cNvCxnSpPr/>
              <p:nvPr/>
            </p:nvCxnSpPr>
            <p:spPr>
              <a:xfrm>
                <a:off x="4401916" y="5594592"/>
                <a:ext cx="3240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336" name="Shape 13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225822" y="247545"/>
                <a:ext cx="3057577" cy="547196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337" name="Shape 1337"/>
              <p:cNvCxnSpPr/>
              <p:nvPr/>
            </p:nvCxnSpPr>
            <p:spPr>
              <a:xfrm>
                <a:off x="4423762" y="4276650"/>
                <a:ext cx="3240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8" name="Shape 1338"/>
              <p:cNvSpPr txBox="1"/>
              <p:nvPr/>
            </p:nvSpPr>
            <p:spPr>
              <a:xfrm>
                <a:off x="4796882" y="1387016"/>
                <a:ext cx="439544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5 - 7</a:t>
                </a:r>
              </a:p>
            </p:txBody>
          </p:sp>
          <p:sp>
            <p:nvSpPr>
              <p:cNvPr id="1339" name="Shape 1339"/>
              <p:cNvSpPr txBox="1"/>
              <p:nvPr/>
            </p:nvSpPr>
            <p:spPr>
              <a:xfrm>
                <a:off x="4784394" y="1646940"/>
                <a:ext cx="325730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14</a:t>
                </a:r>
              </a:p>
            </p:txBody>
          </p:sp>
          <p:sp>
            <p:nvSpPr>
              <p:cNvPr id="1340" name="Shape 1340"/>
              <p:cNvSpPr txBox="1"/>
              <p:nvPr/>
            </p:nvSpPr>
            <p:spPr>
              <a:xfrm>
                <a:off x="4806837" y="1894939"/>
                <a:ext cx="255197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8</a:t>
                </a:r>
              </a:p>
            </p:txBody>
          </p:sp>
          <p:sp>
            <p:nvSpPr>
              <p:cNvPr id="1341" name="Shape 1341"/>
              <p:cNvSpPr txBox="1"/>
              <p:nvPr/>
            </p:nvSpPr>
            <p:spPr>
              <a:xfrm>
                <a:off x="4774441" y="2167646"/>
                <a:ext cx="325730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</a:t>
                </a:r>
              </a:p>
            </p:txBody>
          </p:sp>
          <p:sp>
            <p:nvSpPr>
              <p:cNvPr id="1342" name="Shape 1342"/>
              <p:cNvSpPr txBox="1"/>
              <p:nvPr/>
            </p:nvSpPr>
            <p:spPr>
              <a:xfrm>
                <a:off x="4796882" y="2420058"/>
                <a:ext cx="255197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  <p:sp>
            <p:nvSpPr>
              <p:cNvPr id="1343" name="Shape 1343"/>
              <p:cNvSpPr txBox="1"/>
              <p:nvPr/>
            </p:nvSpPr>
            <p:spPr>
              <a:xfrm>
                <a:off x="4736587" y="2684083"/>
                <a:ext cx="502059" cy="24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10.41</a:t>
                </a:r>
              </a:p>
            </p:txBody>
          </p:sp>
          <p:pic>
            <p:nvPicPr>
              <p:cNvPr id="1344" name="Shape 134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412842" y="794054"/>
                <a:ext cx="3241746" cy="5033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5" name="Shape 134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158421" y="901544"/>
                <a:ext cx="264335" cy="2643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6" name="Shape 134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367807" y="5507144"/>
                <a:ext cx="935995" cy="863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7" name="Shape 134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216016" y="5780728"/>
                <a:ext cx="2468995" cy="569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8" name="Shape 134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488173" y="1368533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9" name="Shape 134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491887" y="1628454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0" name="Shape 135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489219" y="1891842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1" name="Shape 135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491889" y="2149160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2" name="Shape 135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491889" y="2411092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3" name="Shape 135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491887" y="2665600"/>
                <a:ext cx="242886" cy="2524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4" name="Shape 135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423762" y="4914196"/>
                <a:ext cx="3218154" cy="6819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5" name="Shape 135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857501" y="5242126"/>
                <a:ext cx="2038349" cy="323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56" name="Shape 1356"/>
            <p:cNvGrpSpPr/>
            <p:nvPr/>
          </p:nvGrpSpPr>
          <p:grpSpPr>
            <a:xfrm>
              <a:off x="3931212" y="4280431"/>
              <a:ext cx="4181403" cy="659237"/>
              <a:chOff x="3954596" y="4245846"/>
              <a:chExt cx="4181403" cy="659237"/>
            </a:xfrm>
          </p:grpSpPr>
          <p:grpSp>
            <p:nvGrpSpPr>
              <p:cNvPr id="1357" name="Shape 1357"/>
              <p:cNvGrpSpPr/>
              <p:nvPr/>
            </p:nvGrpSpPr>
            <p:grpSpPr>
              <a:xfrm>
                <a:off x="4423760" y="4251621"/>
                <a:ext cx="3712240" cy="653462"/>
                <a:chOff x="7407186" y="3665055"/>
                <a:chExt cx="3712240" cy="653462"/>
              </a:xfrm>
            </p:grpSpPr>
            <p:sp>
              <p:nvSpPr>
                <p:cNvPr id="1358" name="Shape 1358"/>
                <p:cNvSpPr/>
                <p:nvPr/>
              </p:nvSpPr>
              <p:spPr>
                <a:xfrm>
                  <a:off x="7407186" y="3665060"/>
                  <a:ext cx="3240000" cy="647084"/>
                </a:xfrm>
                <a:prstGeom prst="rect">
                  <a:avLst/>
                </a:prstGeom>
                <a:solidFill>
                  <a:schemeClr val="dk1">
                    <a:alpha val="49803"/>
                  </a:schemeClr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359" name="Shape 1359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731375" y="3665060"/>
                  <a:ext cx="591619" cy="6470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60" name="Shape 136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326078" y="3671432"/>
                  <a:ext cx="597782" cy="6470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61" name="Shape 1361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10521642" y="3665055"/>
                  <a:ext cx="597782" cy="6470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62" name="Shape 1362"/>
                <p:cNvSpPr/>
                <p:nvPr/>
              </p:nvSpPr>
              <p:spPr>
                <a:xfrm>
                  <a:off x="10647186" y="3665060"/>
                  <a:ext cx="472240" cy="653457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363" name="Shape 136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5150405" y="4251623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4" name="Shape 1364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552623" y="4251623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5" name="Shape 1365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3954839" y="4251623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6" name="Shape 1366"/>
              <p:cNvSpPr/>
              <p:nvPr/>
            </p:nvSpPr>
            <p:spPr>
              <a:xfrm>
                <a:off x="3954596" y="4245846"/>
                <a:ext cx="472240" cy="65345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67" name="Shape 1367"/>
          <p:cNvSpPr/>
          <p:nvPr/>
        </p:nvSpPr>
        <p:spPr>
          <a:xfrm>
            <a:off x="1334837" y="3299716"/>
            <a:ext cx="3243925" cy="1262020"/>
          </a:xfrm>
          <a:prstGeom prst="rect">
            <a:avLst/>
          </a:prstGeom>
          <a:solidFill>
            <a:schemeClr val="accent2">
              <a:alpha val="5647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368" name="Shape 1368"/>
          <p:cNvSpPr/>
          <p:nvPr/>
        </p:nvSpPr>
        <p:spPr>
          <a:xfrm>
            <a:off x="421052" y="196823"/>
            <a:ext cx="2136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3:4 화면 예시(1)</a:t>
            </a:r>
          </a:p>
        </p:txBody>
      </p:sp>
      <p:cxnSp>
        <p:nvCxnSpPr>
          <p:cNvPr id="1369" name="Shape 1369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70" name="Shape 137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48435" y="4559919"/>
            <a:ext cx="597782" cy="64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Shape 137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248128" y="994338"/>
            <a:ext cx="3267531" cy="453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6" name="Shape 1376"/>
          <p:cNvGrpSpPr/>
          <p:nvPr/>
        </p:nvGrpSpPr>
        <p:grpSpPr>
          <a:xfrm>
            <a:off x="1885863" y="396311"/>
            <a:ext cx="3622208" cy="6065378"/>
            <a:chOff x="1885863" y="396311"/>
            <a:chExt cx="3622208" cy="6065378"/>
          </a:xfrm>
        </p:grpSpPr>
        <p:grpSp>
          <p:nvGrpSpPr>
            <p:cNvPr id="1377" name="Shape 1377"/>
            <p:cNvGrpSpPr/>
            <p:nvPr/>
          </p:nvGrpSpPr>
          <p:grpSpPr>
            <a:xfrm>
              <a:off x="1885863" y="396311"/>
              <a:ext cx="3622208" cy="6065378"/>
              <a:chOff x="118490" y="552925"/>
              <a:chExt cx="3622208" cy="6065378"/>
            </a:xfrm>
          </p:grpSpPr>
          <p:sp>
            <p:nvSpPr>
              <p:cNvPr id="1378" name="Shape 1378"/>
              <p:cNvSpPr txBox="1"/>
              <p:nvPr/>
            </p:nvSpPr>
            <p:spPr>
              <a:xfrm>
                <a:off x="914399" y="1023645"/>
                <a:ext cx="2826299" cy="36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ko-KR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3:4 화면 예시도 해 줄 것 </a:t>
                </a:r>
              </a:p>
            </p:txBody>
          </p:sp>
          <p:pic>
            <p:nvPicPr>
              <p:cNvPr id="1379" name="Shape 137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310955" y="2947859"/>
                <a:ext cx="243000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0" name="Shape 13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320714" y="3433700"/>
                <a:ext cx="243000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1" name="Shape 138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310955" y="3941241"/>
                <a:ext cx="243000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2" name="Shape 1382"/>
              <p:cNvSpPr/>
              <p:nvPr/>
            </p:nvSpPr>
            <p:spPr>
              <a:xfrm>
                <a:off x="294606" y="858304"/>
                <a:ext cx="3240000" cy="5759999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83" name="Shape 1383"/>
              <p:cNvPicPr preferRelativeResize="0"/>
              <p:nvPr/>
            </p:nvPicPr>
            <p:blipFill rotWithShape="1">
              <a:blip r:embed="rId6">
                <a:alphaModFix/>
              </a:blip>
              <a:srcRect b="96271" l="0" r="0" t="0"/>
              <a:stretch/>
            </p:blipFill>
            <p:spPr>
              <a:xfrm>
                <a:off x="305343" y="858304"/>
                <a:ext cx="3218400" cy="214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4" name="Shape 1384"/>
              <p:cNvSpPr/>
              <p:nvPr/>
            </p:nvSpPr>
            <p:spPr>
              <a:xfrm>
                <a:off x="294605" y="5178785"/>
                <a:ext cx="3240000" cy="1439399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85" name="Shape 1385"/>
              <p:cNvCxnSpPr>
                <a:stCxn id="1384" idx="1"/>
                <a:endCxn id="1384" idx="3"/>
              </p:cNvCxnSpPr>
              <p:nvPr/>
            </p:nvCxnSpPr>
            <p:spPr>
              <a:xfrm>
                <a:off x="294605" y="5898485"/>
                <a:ext cx="3240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386" name="Shape 138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118490" y="552925"/>
                <a:ext cx="3057599" cy="547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7" name="Shape 138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16452" y="5219575"/>
                <a:ext cx="3218100" cy="6819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88" name="Shape 1388"/>
              <p:cNvGrpSpPr/>
              <p:nvPr/>
            </p:nvGrpSpPr>
            <p:grpSpPr>
              <a:xfrm>
                <a:off x="305531" y="4572244"/>
                <a:ext cx="3229035" cy="645899"/>
                <a:chOff x="3341985" y="3686555"/>
                <a:chExt cx="3229035" cy="645899"/>
              </a:xfrm>
            </p:grpSpPr>
            <p:pic>
              <p:nvPicPr>
                <p:cNvPr id="1389" name="Shape 138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3341985" y="3686555"/>
                  <a:ext cx="2601899" cy="645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0" name="Shape 1390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5945821" y="3686555"/>
                  <a:ext cx="625199" cy="645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1391" name="Shape 1391"/>
              <p:cNvCxnSpPr/>
              <p:nvPr/>
            </p:nvCxnSpPr>
            <p:spPr>
              <a:xfrm>
                <a:off x="294605" y="4557003"/>
                <a:ext cx="3240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1E4E7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92" name="Shape 1392"/>
              <p:cNvSpPr txBox="1"/>
              <p:nvPr/>
            </p:nvSpPr>
            <p:spPr>
              <a:xfrm>
                <a:off x="689572" y="1692396"/>
                <a:ext cx="439500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5 - 7</a:t>
                </a:r>
              </a:p>
            </p:txBody>
          </p:sp>
          <p:sp>
            <p:nvSpPr>
              <p:cNvPr id="1393" name="Shape 1393"/>
              <p:cNvSpPr txBox="1"/>
              <p:nvPr/>
            </p:nvSpPr>
            <p:spPr>
              <a:xfrm>
                <a:off x="677083" y="1952317"/>
                <a:ext cx="325799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14</a:t>
                </a:r>
              </a:p>
            </p:txBody>
          </p:sp>
          <p:sp>
            <p:nvSpPr>
              <p:cNvPr id="1394" name="Shape 1394"/>
              <p:cNvSpPr txBox="1"/>
              <p:nvPr/>
            </p:nvSpPr>
            <p:spPr>
              <a:xfrm>
                <a:off x="699525" y="2200316"/>
                <a:ext cx="255300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8</a:t>
                </a:r>
              </a:p>
            </p:txBody>
          </p:sp>
          <p:sp>
            <p:nvSpPr>
              <p:cNvPr id="1395" name="Shape 1395"/>
              <p:cNvSpPr txBox="1"/>
              <p:nvPr/>
            </p:nvSpPr>
            <p:spPr>
              <a:xfrm>
                <a:off x="667129" y="2473025"/>
                <a:ext cx="325799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</a:t>
                </a:r>
              </a:p>
            </p:txBody>
          </p:sp>
          <p:sp>
            <p:nvSpPr>
              <p:cNvPr id="1396" name="Shape 1396"/>
              <p:cNvSpPr txBox="1"/>
              <p:nvPr/>
            </p:nvSpPr>
            <p:spPr>
              <a:xfrm>
                <a:off x="689572" y="2725438"/>
                <a:ext cx="255300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  <p:sp>
            <p:nvSpPr>
              <p:cNvPr id="1397" name="Shape 1397"/>
              <p:cNvSpPr txBox="1"/>
              <p:nvPr/>
            </p:nvSpPr>
            <p:spPr>
              <a:xfrm>
                <a:off x="629277" y="2989464"/>
                <a:ext cx="502200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10.41</a:t>
                </a:r>
              </a:p>
            </p:txBody>
          </p:sp>
          <p:pic>
            <p:nvPicPr>
              <p:cNvPr id="1398" name="Shape 139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05531" y="1099433"/>
                <a:ext cx="3241800" cy="5033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9" name="Shape 139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3051109" y="1206923"/>
                <a:ext cx="264300" cy="264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0" name="Shape 140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94604" y="5754848"/>
                <a:ext cx="936000" cy="863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1" name="Shape 140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1094607" y="5956855"/>
                <a:ext cx="2469000" cy="5696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2" name="Shape 1402"/>
              <p:cNvSpPr/>
              <p:nvPr/>
            </p:nvSpPr>
            <p:spPr>
              <a:xfrm>
                <a:off x="279939" y="3273082"/>
                <a:ext cx="3243900" cy="1262100"/>
              </a:xfrm>
              <a:prstGeom prst="rect">
                <a:avLst/>
              </a:prstGeom>
              <a:solidFill>
                <a:schemeClr val="accent2">
                  <a:alpha val="5647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16:9</a:t>
                </a:r>
              </a:p>
            </p:txBody>
          </p:sp>
          <p:pic>
            <p:nvPicPr>
              <p:cNvPr id="1403" name="Shape 140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80862" y="1673910"/>
                <a:ext cx="242998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4" name="Shape 140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84576" y="1933833"/>
                <a:ext cx="243000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5" name="Shape 140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1909" y="2197223"/>
                <a:ext cx="242998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6" name="Shape 140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384579" y="2454541"/>
                <a:ext cx="242998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7" name="Shape 140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84578" y="2716473"/>
                <a:ext cx="243000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8" name="Shape 140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384577" y="2970980"/>
                <a:ext cx="243000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09" name="Shape 1409"/>
            <p:cNvGrpSpPr/>
            <p:nvPr/>
          </p:nvGrpSpPr>
          <p:grpSpPr>
            <a:xfrm>
              <a:off x="2031015" y="701691"/>
              <a:ext cx="3460739" cy="5759999"/>
              <a:chOff x="2031015" y="701691"/>
              <a:chExt cx="3460739" cy="5759999"/>
            </a:xfrm>
          </p:grpSpPr>
          <p:grpSp>
            <p:nvGrpSpPr>
              <p:cNvPr id="1410" name="Shape 1410"/>
              <p:cNvGrpSpPr/>
              <p:nvPr/>
            </p:nvGrpSpPr>
            <p:grpSpPr>
              <a:xfrm>
                <a:off x="2031015" y="1205473"/>
                <a:ext cx="3460739" cy="503398"/>
                <a:chOff x="3791744" y="1473729"/>
                <a:chExt cx="1649699" cy="503399"/>
              </a:xfrm>
            </p:grpSpPr>
            <p:pic>
              <p:nvPicPr>
                <p:cNvPr id="1411" name="Shape 1411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3791744" y="1473729"/>
                  <a:ext cx="1649699" cy="5033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12" name="Shape 1412"/>
                <p:cNvSpPr txBox="1"/>
                <p:nvPr/>
              </p:nvSpPr>
              <p:spPr>
                <a:xfrm>
                  <a:off x="4425423" y="1594920"/>
                  <a:ext cx="401399" cy="253800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i="0" lang="ko-KR" sz="105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세부정보</a:t>
                  </a:r>
                </a:p>
              </p:txBody>
            </p:sp>
          </p:grpSp>
          <p:sp>
            <p:nvSpPr>
              <p:cNvPr id="1413" name="Shape 1413"/>
              <p:cNvSpPr/>
              <p:nvPr/>
            </p:nvSpPr>
            <p:spPr>
              <a:xfrm>
                <a:off x="2061976" y="701691"/>
                <a:ext cx="3240000" cy="5759999"/>
              </a:xfrm>
              <a:prstGeom prst="rect">
                <a:avLst/>
              </a:prstGeom>
              <a:solidFill>
                <a:schemeClr val="dk1">
                  <a:alpha val="69411"/>
                </a:schemeClr>
              </a:solidFill>
              <a:ln cap="flat" cmpd="sng" w="25400">
                <a:solidFill>
                  <a:schemeClr val="dk1">
                    <a:alpha val="49411"/>
                  </a:schemeClr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Shape 1414"/>
              <p:cNvSpPr/>
              <p:nvPr/>
            </p:nvSpPr>
            <p:spPr>
              <a:xfrm>
                <a:off x="2162344" y="1365121"/>
                <a:ext cx="3047700" cy="4287000"/>
              </a:xfrm>
              <a:prstGeom prst="rect">
                <a:avLst/>
              </a:prstGeom>
              <a:solidFill>
                <a:srgbClr val="595959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Shape 1415"/>
              <p:cNvSpPr/>
              <p:nvPr/>
            </p:nvSpPr>
            <p:spPr>
              <a:xfrm>
                <a:off x="2153715" y="1343050"/>
                <a:ext cx="3047700" cy="280799"/>
              </a:xfrm>
              <a:prstGeom prst="rect">
                <a:avLst/>
              </a:prstGeom>
              <a:solidFill>
                <a:srgbClr val="3F3F3F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Shape 1416"/>
              <p:cNvSpPr/>
              <p:nvPr/>
            </p:nvSpPr>
            <p:spPr>
              <a:xfrm>
                <a:off x="4839423" y="1272096"/>
                <a:ext cx="370799" cy="370799"/>
              </a:xfrm>
              <a:prstGeom prst="mathMultiply">
                <a:avLst>
                  <a:gd fmla="val 23520" name="adj1"/>
                </a:avLst>
              </a:prstGeom>
              <a:solidFill>
                <a:srgbClr val="C00000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Shape 1417"/>
              <p:cNvSpPr/>
              <p:nvPr/>
            </p:nvSpPr>
            <p:spPr>
              <a:xfrm>
                <a:off x="2496117" y="1716324"/>
                <a:ext cx="1223999" cy="2562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262626"/>
                  </a:gs>
                  <a:gs pos="100000">
                    <a:srgbClr val="59595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도끼병</a:t>
                </a:r>
              </a:p>
            </p:txBody>
          </p:sp>
          <p:sp>
            <p:nvSpPr>
              <p:cNvPr id="1418" name="Shape 1418"/>
              <p:cNvSpPr/>
              <p:nvPr/>
            </p:nvSpPr>
            <p:spPr>
              <a:xfrm rot="-2648694">
                <a:off x="2255482" y="1713112"/>
                <a:ext cx="241645" cy="241645"/>
              </a:xfrm>
              <a:prstGeom prst="noSmoking">
                <a:avLst>
                  <a:gd fmla="val 18750" name="adj"/>
                </a:avLst>
              </a:prstGeom>
              <a:solidFill>
                <a:srgbClr val="FF0000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Shape 1419"/>
              <p:cNvSpPr/>
              <p:nvPr/>
            </p:nvSpPr>
            <p:spPr>
              <a:xfrm>
                <a:off x="2192747" y="3692301"/>
                <a:ext cx="3006598" cy="1959599"/>
              </a:xfrm>
              <a:prstGeom prst="rect">
                <a:avLst/>
              </a:prstGeom>
              <a:solidFill>
                <a:srgbClr val="AEABAB"/>
              </a:solidFill>
              <a:ln cap="flat" cmpd="sng" w="25400">
                <a:solidFill>
                  <a:srgbClr val="17161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i="0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Shape 1420"/>
              <p:cNvSpPr/>
              <p:nvPr/>
            </p:nvSpPr>
            <p:spPr>
              <a:xfrm>
                <a:off x="2205449" y="3436037"/>
                <a:ext cx="2996100" cy="2562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50000">
                    <a:srgbClr val="262626"/>
                  </a:gs>
                  <a:gs pos="100000">
                    <a:srgbClr val="59595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배경 스토리</a:t>
                </a:r>
              </a:p>
            </p:txBody>
          </p:sp>
          <p:sp>
            <p:nvSpPr>
              <p:cNvPr id="1421" name="Shape 1421"/>
              <p:cNvSpPr txBox="1"/>
              <p:nvPr/>
            </p:nvSpPr>
            <p:spPr>
              <a:xfrm>
                <a:off x="4724953" y="1655265"/>
                <a:ext cx="439500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5 - 7</a:t>
                </a:r>
              </a:p>
            </p:txBody>
          </p:sp>
          <p:sp>
            <p:nvSpPr>
              <p:cNvPr id="1422" name="Shape 1422"/>
              <p:cNvSpPr txBox="1"/>
              <p:nvPr/>
            </p:nvSpPr>
            <p:spPr>
              <a:xfrm>
                <a:off x="4712466" y="1915188"/>
                <a:ext cx="325799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14</a:t>
                </a:r>
              </a:p>
            </p:txBody>
          </p:sp>
          <p:sp>
            <p:nvSpPr>
              <p:cNvPr id="1423" name="Shape 1423"/>
              <p:cNvSpPr txBox="1"/>
              <p:nvPr/>
            </p:nvSpPr>
            <p:spPr>
              <a:xfrm>
                <a:off x="4734907" y="2163186"/>
                <a:ext cx="255300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8</a:t>
                </a:r>
              </a:p>
            </p:txBody>
          </p:sp>
          <p:sp>
            <p:nvSpPr>
              <p:cNvPr id="1424" name="Shape 1424"/>
              <p:cNvSpPr txBox="1"/>
              <p:nvPr/>
            </p:nvSpPr>
            <p:spPr>
              <a:xfrm>
                <a:off x="4702510" y="2435893"/>
                <a:ext cx="325799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</a:t>
                </a:r>
              </a:p>
            </p:txBody>
          </p:sp>
          <p:sp>
            <p:nvSpPr>
              <p:cNvPr id="1425" name="Shape 1425"/>
              <p:cNvSpPr txBox="1"/>
              <p:nvPr/>
            </p:nvSpPr>
            <p:spPr>
              <a:xfrm>
                <a:off x="4724953" y="2688307"/>
                <a:ext cx="255300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  <p:sp>
            <p:nvSpPr>
              <p:cNvPr id="1426" name="Shape 1426"/>
              <p:cNvSpPr txBox="1"/>
              <p:nvPr/>
            </p:nvSpPr>
            <p:spPr>
              <a:xfrm>
                <a:off x="4664657" y="2952333"/>
                <a:ext cx="502200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10.41</a:t>
                </a:r>
              </a:p>
            </p:txBody>
          </p:sp>
          <p:pic>
            <p:nvPicPr>
              <p:cNvPr id="1427" name="Shape 14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416242" y="1636780"/>
                <a:ext cx="243000" cy="2522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8" name="Shape 142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419957" y="1896703"/>
                <a:ext cx="243000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9" name="Shape 14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417291" y="2160091"/>
                <a:ext cx="243000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0" name="Shape 143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419960" y="2417409"/>
                <a:ext cx="243000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1" name="Shape 143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419958" y="2679341"/>
                <a:ext cx="243000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2" name="Shape 143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419957" y="2933849"/>
                <a:ext cx="243000" cy="252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3" name="Shape 143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412657" y="3177885"/>
                <a:ext cx="251999" cy="2480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4" name="Shape 1434"/>
              <p:cNvSpPr txBox="1"/>
              <p:nvPr/>
            </p:nvSpPr>
            <p:spPr>
              <a:xfrm>
                <a:off x="4683471" y="3220669"/>
                <a:ext cx="360900" cy="246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0.2</a:t>
                </a:r>
              </a:p>
            </p:txBody>
          </p:sp>
          <p:sp>
            <p:nvSpPr>
              <p:cNvPr id="1435" name="Shape 1435"/>
              <p:cNvSpPr txBox="1"/>
              <p:nvPr/>
            </p:nvSpPr>
            <p:spPr>
              <a:xfrm>
                <a:off x="2185661" y="3679641"/>
                <a:ext cx="3089400" cy="15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ko-KR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1" i="0" lang="ko-KR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인류는 도구를 다루기 시작하면서부터 사냥을 배웠습니다. 돌도끼는 인류 최초의 무기 중 하나입니다. 비록 모양은 투박하지만 날카롭게 깎아낸 돌도끼는 매우 효과적인 사냥도구 입니다.</a:t>
                </a:r>
                <a:br>
                  <a:rPr b="1" i="0" lang="ko-KR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1" i="0" lang="ko-KR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도끼병들은 부족의 젊고 건장한 남성들로 이루어져 있습니다. 그들은 부족의 여성과 아이, 노인들의 생계를 책임지는 부족의 가장들입니다. 오늘도 도끼병들은 가족을 먹여살릴 수 있길 기도하며 사냥에 나섭니다.</a:t>
                </a:r>
              </a:p>
            </p:txBody>
          </p:sp>
          <p:pic>
            <p:nvPicPr>
              <p:cNvPr id="1436" name="Shape 143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511014" y="1394016"/>
                <a:ext cx="1567798" cy="2805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7" name="Shape 1437"/>
              <p:cNvSpPr/>
              <p:nvPr/>
            </p:nvSpPr>
            <p:spPr>
              <a:xfrm>
                <a:off x="3545575" y="3239490"/>
                <a:ext cx="431999" cy="16380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1/20</a:t>
                </a:r>
              </a:p>
            </p:txBody>
          </p:sp>
          <p:sp>
            <p:nvSpPr>
              <p:cNvPr id="1438" name="Shape 1438"/>
              <p:cNvSpPr/>
              <p:nvPr/>
            </p:nvSpPr>
            <p:spPr>
              <a:xfrm rot="-5400000">
                <a:off x="3319764" y="3239496"/>
                <a:ext cx="189899" cy="1638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rgbClr val="42719B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Shape 1439"/>
              <p:cNvSpPr/>
              <p:nvPr/>
            </p:nvSpPr>
            <p:spPr>
              <a:xfrm flipH="1" rot="5400000">
                <a:off x="4001485" y="3231026"/>
                <a:ext cx="189899" cy="1638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rgbClr val="42719B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Shape 1440"/>
              <p:cNvSpPr txBox="1"/>
              <p:nvPr/>
            </p:nvSpPr>
            <p:spPr>
              <a:xfrm>
                <a:off x="2132074" y="1845172"/>
                <a:ext cx="574200" cy="365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Clr>
                    <a:srgbClr val="FF0000"/>
                  </a:buClr>
                  <a:buSzPct val="25000"/>
                  <a:buFont typeface="Arial"/>
                  <a:buNone/>
                </a:pPr>
                <a:r>
                  <a:rPr lang="ko-KR" sz="12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해고</a:t>
                </a:r>
              </a:p>
            </p:txBody>
          </p:sp>
        </p:grpSp>
      </p:grpSp>
      <p:sp>
        <p:nvSpPr>
          <p:cNvPr id="1441" name="Shape 1441"/>
          <p:cNvSpPr/>
          <p:nvPr/>
        </p:nvSpPr>
        <p:spPr>
          <a:xfrm>
            <a:off x="421052" y="196823"/>
            <a:ext cx="2136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3:4 화면 예시(2)</a:t>
            </a:r>
          </a:p>
        </p:txBody>
      </p:sp>
      <p:cxnSp>
        <p:nvCxnSpPr>
          <p:cNvPr id="1442" name="Shape 1442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43" name="Shape 1443"/>
          <p:cNvSpPr/>
          <p:nvPr/>
        </p:nvSpPr>
        <p:spPr>
          <a:xfrm>
            <a:off x="2075050" y="916491"/>
            <a:ext cx="3235648" cy="39812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>
              <a:alpha val="5098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444" name="Shape 1444"/>
          <p:cNvSpPr/>
          <p:nvPr/>
        </p:nvSpPr>
        <p:spPr>
          <a:xfrm>
            <a:off x="2064155" y="5733255"/>
            <a:ext cx="3235648" cy="74995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>
              <a:alpha val="5098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1445" name="Shape 144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032103" y="1336245"/>
            <a:ext cx="3270961" cy="470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021" y="789416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881378" y="180764"/>
            <a:ext cx="12153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외부 UI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2" name="Shape 102"/>
          <p:cNvSpPr txBox="1"/>
          <p:nvPr/>
        </p:nvSpPr>
        <p:spPr>
          <a:xfrm>
            <a:off x="1013629" y="667910"/>
            <a:ext cx="26719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선택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줌인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배경 어둡게 처리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액션 버튼 출력</a:t>
            </a:r>
          </a:p>
        </p:txBody>
      </p:sp>
      <p:sp>
        <p:nvSpPr>
          <p:cNvPr id="103" name="Shape 103"/>
          <p:cNvSpPr/>
          <p:nvPr/>
        </p:nvSpPr>
        <p:spPr>
          <a:xfrm>
            <a:off x="7679988" y="3217201"/>
            <a:ext cx="1471212" cy="441644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기능 메뉴</a:t>
            </a:r>
          </a:p>
        </p:txBody>
      </p:sp>
      <p:grpSp>
        <p:nvGrpSpPr>
          <p:cNvPr id="104" name="Shape 104"/>
          <p:cNvGrpSpPr/>
          <p:nvPr/>
        </p:nvGrpSpPr>
        <p:grpSpPr>
          <a:xfrm>
            <a:off x="8311476" y="4363534"/>
            <a:ext cx="646331" cy="669658"/>
            <a:chOff x="1249296" y="4085517"/>
            <a:chExt cx="646331" cy="669658"/>
          </a:xfrm>
        </p:grpSpPr>
        <p:sp>
          <p:nvSpPr>
            <p:cNvPr id="105" name="Shape 105"/>
            <p:cNvSpPr/>
            <p:nvPr/>
          </p:nvSpPr>
          <p:spPr>
            <a:xfrm>
              <a:off x="1325540" y="4105767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249296" y="4524344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i="0" lang="ko-KR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1463" y="4085517"/>
              <a:ext cx="606924" cy="5412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Shape 108"/>
          <p:cNvGrpSpPr/>
          <p:nvPr/>
        </p:nvGrpSpPr>
        <p:grpSpPr>
          <a:xfrm>
            <a:off x="8341181" y="5623064"/>
            <a:ext cx="591848" cy="752865"/>
            <a:chOff x="2505690" y="4002310"/>
            <a:chExt cx="591848" cy="752865"/>
          </a:xfrm>
        </p:grpSpPr>
        <p:sp>
          <p:nvSpPr>
            <p:cNvPr id="109" name="Shape 109"/>
            <p:cNvSpPr/>
            <p:nvPr/>
          </p:nvSpPr>
          <p:spPr>
            <a:xfrm>
              <a:off x="2563327" y="4096437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2610696" y="4524344"/>
              <a:ext cx="4122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훈련</a:t>
              </a:r>
            </a:p>
          </p:txBody>
        </p:sp>
        <p:pic>
          <p:nvPicPr>
            <p:cNvPr id="111" name="Shape 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05690" y="4002310"/>
              <a:ext cx="591848" cy="5918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Shape 112"/>
          <p:cNvGrpSpPr/>
          <p:nvPr/>
        </p:nvGrpSpPr>
        <p:grpSpPr>
          <a:xfrm>
            <a:off x="8253768" y="5032899"/>
            <a:ext cx="761747" cy="697362"/>
            <a:chOff x="1821065" y="4321096"/>
            <a:chExt cx="761747" cy="697362"/>
          </a:xfrm>
        </p:grpSpPr>
        <p:sp>
          <p:nvSpPr>
            <p:cNvPr id="113" name="Shape 113"/>
            <p:cNvSpPr/>
            <p:nvPr/>
          </p:nvSpPr>
          <p:spPr>
            <a:xfrm>
              <a:off x="1955016" y="4321096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2010313" y="4367749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1821065" y="4787626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</p:grpSp>
      <p:sp>
        <p:nvSpPr>
          <p:cNvPr id="116" name="Shape 116"/>
          <p:cNvSpPr/>
          <p:nvPr/>
        </p:nvSpPr>
        <p:spPr>
          <a:xfrm>
            <a:off x="9048427" y="4458801"/>
            <a:ext cx="357894" cy="3871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1270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9496603" y="4421412"/>
            <a:ext cx="1471212" cy="441644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병영 세부 정보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화면으로 이동</a:t>
            </a:r>
          </a:p>
        </p:txBody>
      </p:sp>
      <p:sp>
        <p:nvSpPr>
          <p:cNvPr id="118" name="Shape 118"/>
          <p:cNvSpPr/>
          <p:nvPr/>
        </p:nvSpPr>
        <p:spPr>
          <a:xfrm>
            <a:off x="9048832" y="5095173"/>
            <a:ext cx="357894" cy="3871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1270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9497009" y="5057785"/>
            <a:ext cx="1471212" cy="441644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병영 업그레이드 화면으로 이동</a:t>
            </a:r>
          </a:p>
        </p:txBody>
      </p:sp>
      <p:sp>
        <p:nvSpPr>
          <p:cNvPr id="120" name="Shape 120"/>
          <p:cNvSpPr/>
          <p:nvPr/>
        </p:nvSpPr>
        <p:spPr>
          <a:xfrm>
            <a:off x="9048832" y="5767023"/>
            <a:ext cx="357894" cy="3871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1270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9497009" y="5729633"/>
            <a:ext cx="1471212" cy="441644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7030A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 화면으로 이동</a:t>
            </a:r>
          </a:p>
        </p:txBody>
      </p:sp>
      <p:sp>
        <p:nvSpPr>
          <p:cNvPr id="122" name="Shape 122"/>
          <p:cNvSpPr/>
          <p:nvPr/>
        </p:nvSpPr>
        <p:spPr>
          <a:xfrm>
            <a:off x="7652113" y="1757886"/>
            <a:ext cx="1471212" cy="441644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 건물 명칭 표시</a:t>
            </a:r>
          </a:p>
        </p:txBody>
      </p:sp>
      <p:sp>
        <p:nvSpPr>
          <p:cNvPr id="123" name="Shape 123"/>
          <p:cNvSpPr/>
          <p:nvPr/>
        </p:nvSpPr>
        <p:spPr>
          <a:xfrm>
            <a:off x="4200621" y="789416"/>
            <a:ext cx="3240000" cy="5759999"/>
          </a:xfrm>
          <a:prstGeom prst="rect">
            <a:avLst/>
          </a:prstGeom>
          <a:solidFill>
            <a:schemeClr val="dk1">
              <a:alpha val="61568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Shape 124"/>
          <p:cNvGrpSpPr/>
          <p:nvPr/>
        </p:nvGrpSpPr>
        <p:grpSpPr>
          <a:xfrm>
            <a:off x="4650019" y="2199531"/>
            <a:ext cx="2347599" cy="2144864"/>
            <a:chOff x="4622144" y="2593036"/>
            <a:chExt cx="2347599" cy="2144864"/>
          </a:xfrm>
        </p:grpSpPr>
        <p:pic>
          <p:nvPicPr>
            <p:cNvPr id="125" name="Shape 1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84173" y="2685323"/>
              <a:ext cx="2122136" cy="1497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Shape 126"/>
            <p:cNvSpPr/>
            <p:nvPr/>
          </p:nvSpPr>
          <p:spPr>
            <a:xfrm>
              <a:off x="5452917" y="2593036"/>
              <a:ext cx="924595" cy="284914"/>
            </a:xfrm>
            <a:prstGeom prst="rect">
              <a:avLst/>
            </a:prstGeom>
            <a:gradFill>
              <a:gsLst>
                <a:gs pos="0">
                  <a:srgbClr val="000000">
                    <a:alpha val="49803"/>
                  </a:srgbClr>
                </a:gs>
                <a:gs pos="50000">
                  <a:schemeClr val="dk1"/>
                </a:gs>
                <a:gs pos="100000">
                  <a:srgbClr val="000000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병영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4685646" y="3730896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" name="Shape 128"/>
            <p:cNvGrpSpPr/>
            <p:nvPr/>
          </p:nvGrpSpPr>
          <p:grpSpPr>
            <a:xfrm>
              <a:off x="6377895" y="3698867"/>
              <a:ext cx="591848" cy="591848"/>
              <a:chOff x="6152616" y="3324292"/>
              <a:chExt cx="591848" cy="591848"/>
            </a:xfrm>
          </p:grpSpPr>
          <p:sp>
            <p:nvSpPr>
              <p:cNvPr id="129" name="Shape 129"/>
              <p:cNvSpPr/>
              <p:nvPr/>
            </p:nvSpPr>
            <p:spPr>
              <a:xfrm>
                <a:off x="6210253" y="3418419"/>
                <a:ext cx="493846" cy="466531"/>
              </a:xfrm>
              <a:prstGeom prst="ellipse">
                <a:avLst/>
              </a:prstGeom>
              <a:solidFill>
                <a:srgbClr val="3F3F3F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0" name="Shape 1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152616" y="3324292"/>
                <a:ext cx="591848" cy="5918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" name="Shape 131"/>
              <p:cNvSpPr/>
              <p:nvPr/>
            </p:nvSpPr>
            <p:spPr>
              <a:xfrm>
                <a:off x="6266621" y="3622067"/>
                <a:ext cx="41229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훈련</a:t>
                </a:r>
              </a:p>
            </p:txBody>
          </p:sp>
        </p:grpSp>
        <p:grpSp>
          <p:nvGrpSpPr>
            <p:cNvPr id="132" name="Shape 132"/>
            <p:cNvGrpSpPr/>
            <p:nvPr/>
          </p:nvGrpSpPr>
          <p:grpSpPr>
            <a:xfrm>
              <a:off x="5511073" y="4271370"/>
              <a:ext cx="625491" cy="466531"/>
              <a:chOff x="5536117" y="3643078"/>
              <a:chExt cx="625491" cy="466531"/>
            </a:xfrm>
          </p:grpSpPr>
          <p:sp>
            <p:nvSpPr>
              <p:cNvPr id="133" name="Shape 133"/>
              <p:cNvSpPr/>
              <p:nvPr/>
            </p:nvSpPr>
            <p:spPr>
              <a:xfrm>
                <a:off x="5601942" y="3643078"/>
                <a:ext cx="493846" cy="466531"/>
              </a:xfrm>
              <a:prstGeom prst="ellipse">
                <a:avLst/>
              </a:prstGeom>
              <a:solidFill>
                <a:srgbClr val="3F3F3F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Shape 134"/>
              <p:cNvSpPr/>
              <p:nvPr/>
            </p:nvSpPr>
            <p:spPr>
              <a:xfrm rot="-5400000">
                <a:off x="5657239" y="3689731"/>
                <a:ext cx="376003" cy="375435"/>
              </a:xfrm>
              <a:prstGeom prst="striped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chemeClr val="accent6"/>
                  </a:gs>
                  <a:gs pos="35000">
                    <a:srgbClr val="385623"/>
                  </a:gs>
                  <a:gs pos="100000">
                    <a:srgbClr val="FFF9D6"/>
                  </a:gs>
                </a:gsLst>
                <a:lin ang="16200000" scaled="0"/>
              </a:gradFill>
              <a:ln cap="flat" cmpd="sng" w="9525">
                <a:solidFill>
                  <a:srgbClr val="38562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5536117" y="3867553"/>
                <a:ext cx="625491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업그레이드</a:t>
                </a:r>
              </a:p>
            </p:txBody>
          </p:sp>
        </p:grpSp>
        <p:pic>
          <p:nvPicPr>
            <p:cNvPr id="136" name="Shape 1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22144" y="3711948"/>
              <a:ext cx="606924" cy="54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4634471" y="3959930"/>
              <a:ext cx="58862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flipH="1">
            <a:off x="6933303" y="3478682"/>
            <a:ext cx="1027435" cy="11333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9" name="Shape 139"/>
          <p:cNvCxnSpPr>
            <a:endCxn id="126" idx="3"/>
          </p:cNvCxnSpPr>
          <p:nvPr/>
        </p:nvCxnSpPr>
        <p:spPr>
          <a:xfrm flipH="1">
            <a:off x="6405388" y="2112789"/>
            <a:ext cx="1274700" cy="2292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Shape 1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021" y="789416"/>
            <a:ext cx="3240000" cy="5196356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Shape 1451"/>
          <p:cNvSpPr/>
          <p:nvPr/>
        </p:nvSpPr>
        <p:spPr>
          <a:xfrm>
            <a:off x="4200621" y="789416"/>
            <a:ext cx="3246399" cy="5196356"/>
          </a:xfrm>
          <a:prstGeom prst="rect">
            <a:avLst/>
          </a:prstGeom>
          <a:solidFill>
            <a:schemeClr val="dk1">
              <a:alpha val="61568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2" name="Shape 1452"/>
          <p:cNvGrpSpPr/>
          <p:nvPr/>
        </p:nvGrpSpPr>
        <p:grpSpPr>
          <a:xfrm>
            <a:off x="4812048" y="2199531"/>
            <a:ext cx="2122136" cy="1590264"/>
            <a:chOff x="4784173" y="2593036"/>
            <a:chExt cx="2122136" cy="1590264"/>
          </a:xfrm>
        </p:grpSpPr>
        <p:pic>
          <p:nvPicPr>
            <p:cNvPr id="1453" name="Shape 14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84173" y="2685323"/>
              <a:ext cx="2122136" cy="1497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Shape 1454"/>
            <p:cNvSpPr/>
            <p:nvPr/>
          </p:nvSpPr>
          <p:spPr>
            <a:xfrm>
              <a:off x="5452917" y="2593036"/>
              <a:ext cx="924595" cy="284914"/>
            </a:xfrm>
            <a:prstGeom prst="rect">
              <a:avLst/>
            </a:prstGeom>
            <a:gradFill>
              <a:gsLst>
                <a:gs pos="0">
                  <a:srgbClr val="000000">
                    <a:alpha val="49803"/>
                  </a:srgbClr>
                </a:gs>
                <a:gs pos="50000">
                  <a:schemeClr val="dk1"/>
                </a:gs>
                <a:gs pos="100000">
                  <a:srgbClr val="000000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병영</a:t>
              </a:r>
            </a:p>
          </p:txBody>
        </p:sp>
      </p:grpSp>
      <p:grpSp>
        <p:nvGrpSpPr>
          <p:cNvPr id="1455" name="Shape 1455"/>
          <p:cNvGrpSpPr/>
          <p:nvPr/>
        </p:nvGrpSpPr>
        <p:grpSpPr>
          <a:xfrm>
            <a:off x="5239287" y="3378334"/>
            <a:ext cx="1267656" cy="500099"/>
            <a:chOff x="5185296" y="3675157"/>
            <a:chExt cx="1267656" cy="500099"/>
          </a:xfrm>
        </p:grpSpPr>
        <p:grpSp>
          <p:nvGrpSpPr>
            <p:cNvPr id="1456" name="Shape 1456"/>
            <p:cNvGrpSpPr/>
            <p:nvPr/>
          </p:nvGrpSpPr>
          <p:grpSpPr>
            <a:xfrm>
              <a:off x="5185296" y="3675157"/>
              <a:ext cx="1267656" cy="406554"/>
              <a:chOff x="1514279" y="3090058"/>
              <a:chExt cx="1845417" cy="591848"/>
            </a:xfrm>
          </p:grpSpPr>
          <p:sp>
            <p:nvSpPr>
              <p:cNvPr id="1457" name="Shape 1457"/>
              <p:cNvSpPr/>
              <p:nvPr/>
            </p:nvSpPr>
            <p:spPr>
              <a:xfrm>
                <a:off x="1847527" y="3198690"/>
                <a:ext cx="1512167" cy="24481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dd일 hh:mm:ss</a:t>
                </a:r>
              </a:p>
            </p:txBody>
          </p:sp>
          <p:sp>
            <p:nvSpPr>
              <p:cNvPr id="1458" name="Shape 1458"/>
              <p:cNvSpPr/>
              <p:nvPr/>
            </p:nvSpPr>
            <p:spPr>
              <a:xfrm flipH="1">
                <a:off x="1847528" y="3443503"/>
                <a:ext cx="1512167" cy="187293"/>
              </a:xfrm>
              <a:prstGeom prst="rect">
                <a:avLst/>
              </a:prstGeom>
              <a:gradFill>
                <a:gsLst>
                  <a:gs pos="0">
                    <a:schemeClr val="lt1"/>
                  </a:gs>
                  <a:gs pos="35000">
                    <a:srgbClr val="3F3F3F"/>
                  </a:gs>
                  <a:gs pos="100000">
                    <a:schemeClr val="dk1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Shape 1459"/>
              <p:cNvSpPr/>
              <p:nvPr/>
            </p:nvSpPr>
            <p:spPr>
              <a:xfrm>
                <a:off x="1843857" y="3443503"/>
                <a:ext cx="723751" cy="187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60" name="Shape 1460"/>
              <p:cNvGrpSpPr/>
              <p:nvPr/>
            </p:nvGrpSpPr>
            <p:grpSpPr>
              <a:xfrm>
                <a:off x="1514279" y="3090058"/>
                <a:ext cx="591848" cy="591848"/>
                <a:chOff x="2505690" y="4002310"/>
                <a:chExt cx="591848" cy="591848"/>
              </a:xfrm>
            </p:grpSpPr>
            <p:sp>
              <p:nvSpPr>
                <p:cNvPr id="1461" name="Shape 1461"/>
                <p:cNvSpPr/>
                <p:nvPr/>
              </p:nvSpPr>
              <p:spPr>
                <a:xfrm>
                  <a:off x="2563327" y="4096437"/>
                  <a:ext cx="493846" cy="466531"/>
                </a:xfrm>
                <a:prstGeom prst="ellipse">
                  <a:avLst/>
                </a:prstGeom>
                <a:solidFill>
                  <a:srgbClr val="3F3F3F"/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462" name="Shape 146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505690" y="4002310"/>
                  <a:ext cx="591848" cy="5918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463" name="Shape 1463"/>
            <p:cNvSpPr/>
            <p:nvPr/>
          </p:nvSpPr>
          <p:spPr>
            <a:xfrm flipH="1">
              <a:off x="5532230" y="4046601"/>
              <a:ext cx="780420" cy="128655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35000">
                  <a:srgbClr val="3F3F3F"/>
                </a:gs>
                <a:gs pos="100000">
                  <a:schemeClr val="dk1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(유닛명) 999</a:t>
              </a:r>
            </a:p>
          </p:txBody>
        </p:sp>
      </p:grpSp>
      <p:grpSp>
        <p:nvGrpSpPr>
          <p:cNvPr id="1464" name="Shape 1464"/>
          <p:cNvGrpSpPr/>
          <p:nvPr/>
        </p:nvGrpSpPr>
        <p:grpSpPr>
          <a:xfrm>
            <a:off x="5919815" y="3944409"/>
            <a:ext cx="549042" cy="549042"/>
            <a:chOff x="9447461" y="2649647"/>
            <a:chExt cx="549042" cy="549042"/>
          </a:xfrm>
        </p:grpSpPr>
        <p:sp>
          <p:nvSpPr>
            <p:cNvPr id="1465" name="Shape 1465"/>
            <p:cNvSpPr/>
            <p:nvPr/>
          </p:nvSpPr>
          <p:spPr>
            <a:xfrm>
              <a:off x="9451786" y="2687958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6" name="Shape 14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47461" y="2649647"/>
              <a:ext cx="549042" cy="5490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7" name="Shape 1467"/>
            <p:cNvSpPr/>
            <p:nvPr/>
          </p:nvSpPr>
          <p:spPr>
            <a:xfrm>
              <a:off x="9492564" y="2913656"/>
              <a:ext cx="4122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가속</a:t>
              </a:r>
            </a:p>
          </p:txBody>
        </p:sp>
      </p:grpSp>
      <p:grpSp>
        <p:nvGrpSpPr>
          <p:cNvPr id="1468" name="Shape 1468"/>
          <p:cNvGrpSpPr/>
          <p:nvPr/>
        </p:nvGrpSpPr>
        <p:grpSpPr>
          <a:xfrm>
            <a:off x="5222972" y="3938871"/>
            <a:ext cx="588623" cy="489472"/>
            <a:chOff x="8457557" y="4753460"/>
            <a:chExt cx="588623" cy="489472"/>
          </a:xfrm>
        </p:grpSpPr>
        <p:sp>
          <p:nvSpPr>
            <p:cNvPr id="1469" name="Shape 1469"/>
            <p:cNvSpPr/>
            <p:nvPr/>
          </p:nvSpPr>
          <p:spPr>
            <a:xfrm>
              <a:off x="8516478" y="4776401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0" name="Shape 14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625907" y="4791582"/>
              <a:ext cx="265352" cy="253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1" name="Shape 1471"/>
            <p:cNvSpPr/>
            <p:nvPr/>
          </p:nvSpPr>
          <p:spPr>
            <a:xfrm>
              <a:off x="8545318" y="4753460"/>
              <a:ext cx="47961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5000</a:t>
              </a: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8457557" y="5010969"/>
              <a:ext cx="58862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즉시훈련</a:t>
              </a:r>
            </a:p>
          </p:txBody>
        </p:sp>
      </p:grpSp>
      <p:grpSp>
        <p:nvGrpSpPr>
          <p:cNvPr id="1473" name="Shape 1473"/>
          <p:cNvGrpSpPr/>
          <p:nvPr/>
        </p:nvGrpSpPr>
        <p:grpSpPr>
          <a:xfrm>
            <a:off x="4746720" y="3633135"/>
            <a:ext cx="606924" cy="541226"/>
            <a:chOff x="8333643" y="4363535"/>
            <a:chExt cx="606924" cy="541226"/>
          </a:xfrm>
        </p:grpSpPr>
        <p:sp>
          <p:nvSpPr>
            <p:cNvPr id="1474" name="Shape 1474"/>
            <p:cNvSpPr/>
            <p:nvPr/>
          </p:nvSpPr>
          <p:spPr>
            <a:xfrm>
              <a:off x="8387720" y="4383785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5" name="Shape 1475"/>
            <p:cNvGrpSpPr/>
            <p:nvPr/>
          </p:nvGrpSpPr>
          <p:grpSpPr>
            <a:xfrm>
              <a:off x="8333643" y="4363535"/>
              <a:ext cx="606924" cy="541226"/>
              <a:chOff x="8333643" y="4363535"/>
              <a:chExt cx="606924" cy="541226"/>
            </a:xfrm>
          </p:grpSpPr>
          <p:pic>
            <p:nvPicPr>
              <p:cNvPr id="1476" name="Shape 147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333643" y="4363535"/>
                <a:ext cx="606924" cy="5412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77" name="Shape 1477"/>
              <p:cNvSpPr/>
              <p:nvPr/>
            </p:nvSpPr>
            <p:spPr>
              <a:xfrm>
                <a:off x="8340328" y="4586917"/>
                <a:ext cx="5886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세부정보</a:t>
                </a:r>
              </a:p>
            </p:txBody>
          </p:sp>
        </p:grpSp>
      </p:grpSp>
      <p:grpSp>
        <p:nvGrpSpPr>
          <p:cNvPr id="1478" name="Shape 1478"/>
          <p:cNvGrpSpPr/>
          <p:nvPr/>
        </p:nvGrpSpPr>
        <p:grpSpPr>
          <a:xfrm>
            <a:off x="6468859" y="3729850"/>
            <a:ext cx="625491" cy="466531"/>
            <a:chOff x="9647003" y="1830783"/>
            <a:chExt cx="625491" cy="466531"/>
          </a:xfrm>
        </p:grpSpPr>
        <p:sp>
          <p:nvSpPr>
            <p:cNvPr id="1479" name="Shape 1479"/>
            <p:cNvSpPr/>
            <p:nvPr/>
          </p:nvSpPr>
          <p:spPr>
            <a:xfrm>
              <a:off x="9712827" y="1830783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Shape 1480"/>
            <p:cNvSpPr/>
            <p:nvPr/>
          </p:nvSpPr>
          <p:spPr>
            <a:xfrm rot="-5400000">
              <a:off x="9768123" y="1877438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chemeClr val="accent6"/>
                </a:gs>
                <a:gs pos="35000">
                  <a:srgbClr val="385623"/>
                </a:gs>
                <a:gs pos="100000">
                  <a:srgbClr val="FFF9D6"/>
                </a:gs>
              </a:gsLst>
              <a:lin ang="16200000" scaled="0"/>
            </a:gradFill>
            <a:ln cap="flat" cmpd="sng" w="9525">
              <a:solidFill>
                <a:srgbClr val="38562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9647003" y="2055259"/>
              <a:ext cx="625491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Shape 1486"/>
          <p:cNvPicPr preferRelativeResize="0"/>
          <p:nvPr/>
        </p:nvPicPr>
        <p:blipFill rotWithShape="1">
          <a:blip r:embed="rId3">
            <a:alphaModFix/>
          </a:blip>
          <a:srcRect b="14854" l="11187" r="11864" t="11825"/>
          <a:stretch/>
        </p:blipFill>
        <p:spPr>
          <a:xfrm>
            <a:off x="813474" y="1257299"/>
            <a:ext cx="2664133" cy="451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Shape 1487"/>
          <p:cNvPicPr preferRelativeResize="0"/>
          <p:nvPr/>
        </p:nvPicPr>
        <p:blipFill rotWithShape="1">
          <a:blip r:embed="rId4">
            <a:alphaModFix/>
          </a:blip>
          <a:srcRect b="95115" l="14002" r="13924" t="0"/>
          <a:stretch/>
        </p:blipFill>
        <p:spPr>
          <a:xfrm>
            <a:off x="813474" y="1266909"/>
            <a:ext cx="2664133" cy="235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Shape 1488"/>
          <p:cNvSpPr/>
          <p:nvPr/>
        </p:nvSpPr>
        <p:spPr>
          <a:xfrm>
            <a:off x="2800349" y="1354982"/>
            <a:ext cx="677257" cy="4017117"/>
          </a:xfrm>
          <a:prstGeom prst="rect">
            <a:avLst/>
          </a:prstGeom>
          <a:gradFill>
            <a:gsLst>
              <a:gs pos="0">
                <a:srgbClr val="000000">
                  <a:alpha val="7843"/>
                </a:srgbClr>
              </a:gs>
              <a:gs pos="56000">
                <a:srgbClr val="000000">
                  <a:alpha val="7843"/>
                </a:srgbClr>
              </a:gs>
              <a:gs pos="100000">
                <a:srgbClr val="D0CEC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9" name="Shape 1489"/>
          <p:cNvPicPr preferRelativeResize="0"/>
          <p:nvPr/>
        </p:nvPicPr>
        <p:blipFill rotWithShape="1">
          <a:blip r:embed="rId5">
            <a:alphaModFix/>
          </a:blip>
          <a:srcRect b="92722" l="0" r="93282" t="0"/>
          <a:stretch/>
        </p:blipFill>
        <p:spPr>
          <a:xfrm>
            <a:off x="896055" y="5449839"/>
            <a:ext cx="339704" cy="3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Shape 1490"/>
          <p:cNvSpPr txBox="1"/>
          <p:nvPr/>
        </p:nvSpPr>
        <p:spPr>
          <a:xfrm>
            <a:off x="4181475" y="1115874"/>
            <a:ext cx="7191375" cy="4801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-병력의 이미지가 좌측에 크게 들어간다.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-슬롯과 최소한의 버튼들을 제외하고는 바탕에 있는 이미지 위에 겹치듯이 들어간다.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-우측에 세로 형으로 병력 선택 슬롯이 들어간다.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-우측 슬롯에는 병력 이미지 아이콘과 아이콘 하단에 티어의 명칭이 표시되어 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-선택 된 티어의 이미지는 좌측에 크게 표현되고 우측 슬롯에서 화살표로 가르쳐 지며 밝게 보인다.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-좌측 티어 이미지의 상단 중앙에 해당 티어의 공격력, 방어력, HP 순으로 표시된다.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-메인 이미지의 상단 우측에는 세부정보 물음표 버튼과 병력 해고 느낌표 버튼이 함께 들어가 있는다.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-메인 이미지 우측 하단에 해당 티어를 생산하는 데에 소비되는 자원이 가로 세로 2줄로 표시된다. 상단 좌측에서 하단 우측 순서로 식량, 목재, 철광, 미스릴이 표시된다.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-전체 화면 가장 하단 우측에 즉시 훈련 버튼과 훈련 버튼이 들어간다. </a:t>
            </a:r>
          </a:p>
        </p:txBody>
      </p:sp>
      <p:sp>
        <p:nvSpPr>
          <p:cNvPr id="1491" name="Shape 1491"/>
          <p:cNvSpPr txBox="1"/>
          <p:nvPr/>
        </p:nvSpPr>
        <p:spPr>
          <a:xfrm>
            <a:off x="813474" y="342878"/>
            <a:ext cx="4349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선택 UI  - 다른 안</a:t>
            </a:r>
          </a:p>
        </p:txBody>
      </p:sp>
      <p:sp>
        <p:nvSpPr>
          <p:cNvPr id="1492" name="Shape 1492"/>
          <p:cNvSpPr txBox="1"/>
          <p:nvPr/>
        </p:nvSpPr>
        <p:spPr>
          <a:xfrm>
            <a:off x="4994030" y="6295292"/>
            <a:ext cx="9765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태희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hape 1498"/>
          <p:cNvSpPr/>
          <p:nvPr/>
        </p:nvSpPr>
        <p:spPr>
          <a:xfrm>
            <a:off x="210437" y="70680"/>
            <a:ext cx="23118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병영(좌/우 스크롤 UI) </a:t>
            </a:r>
          </a:p>
        </p:txBody>
      </p:sp>
      <p:grpSp>
        <p:nvGrpSpPr>
          <p:cNvPr id="1499" name="Shape 1499"/>
          <p:cNvGrpSpPr/>
          <p:nvPr/>
        </p:nvGrpSpPr>
        <p:grpSpPr>
          <a:xfrm>
            <a:off x="418752" y="505641"/>
            <a:ext cx="3476996" cy="6017268"/>
            <a:chOff x="400090" y="514972"/>
            <a:chExt cx="3476996" cy="6017268"/>
          </a:xfrm>
        </p:grpSpPr>
        <p:sp>
          <p:nvSpPr>
            <p:cNvPr id="1500" name="Shape 1500"/>
            <p:cNvSpPr/>
            <p:nvPr/>
          </p:nvSpPr>
          <p:spPr>
            <a:xfrm>
              <a:off x="400090" y="518270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1" name="Shape 15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433" y="527918"/>
              <a:ext cx="3435976" cy="497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2" name="Shape 1502"/>
            <p:cNvSpPr/>
            <p:nvPr/>
          </p:nvSpPr>
          <p:spPr>
            <a:xfrm>
              <a:off x="407850" y="736775"/>
              <a:ext cx="3451559" cy="4148985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3" name="Shape 15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97712" y="1615687"/>
              <a:ext cx="2003072" cy="2634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4" name="Shape 1504"/>
            <p:cNvSpPr/>
            <p:nvPr/>
          </p:nvSpPr>
          <p:spPr>
            <a:xfrm>
              <a:off x="410481" y="2024916"/>
              <a:ext cx="85311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기마병(C)</a:t>
              </a:r>
            </a:p>
          </p:txBody>
        </p:sp>
        <p:pic>
          <p:nvPicPr>
            <p:cNvPr id="1505" name="Shape 15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6487" y="2612422"/>
              <a:ext cx="129023" cy="172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Shape 15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6185" y="2842758"/>
              <a:ext cx="141924" cy="18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Shape 150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5495" y="3094943"/>
              <a:ext cx="200702" cy="157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8" name="Shape 1508"/>
            <p:cNvSpPr/>
            <p:nvPr/>
          </p:nvSpPr>
          <p:spPr>
            <a:xfrm>
              <a:off x="447831" y="6079019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127165" y="6031335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즉시 훈련</a:t>
              </a: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504310" y="6029112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병사 훈련</a:t>
              </a:r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772627" y="5988903"/>
              <a:ext cx="80342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05:27:32</a:t>
              </a:r>
            </a:p>
          </p:txBody>
        </p:sp>
        <p:pic>
          <p:nvPicPr>
            <p:cNvPr id="1512" name="Shape 15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195832">
              <a:off x="2670625" y="6046842"/>
              <a:ext cx="106020" cy="159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Shape 15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54286" y="6009194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Shape 1514"/>
            <p:cNvSpPr/>
            <p:nvPr/>
          </p:nvSpPr>
          <p:spPr>
            <a:xfrm>
              <a:off x="1610194" y="5986026"/>
              <a:ext cx="63350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1515" name="Shape 1515"/>
            <p:cNvSpPr/>
            <p:nvPr/>
          </p:nvSpPr>
          <p:spPr>
            <a:xfrm>
              <a:off x="414468" y="534389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16" name="Shape 15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411751" y="514972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Shape 15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92705" y="574670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Shape 15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42716" y="542708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9" name="Shape 151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50706" y="531489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0" name="Shape 1520"/>
            <p:cNvSpPr/>
            <p:nvPr/>
          </p:nvSpPr>
          <p:spPr>
            <a:xfrm>
              <a:off x="644000" y="53913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304265" y="52856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1961909" y="52780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599316" y="52661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3112589" y="545035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5" name="Shape 15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10748" y="541247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Shape 1526"/>
            <p:cNvSpPr/>
            <p:nvPr/>
          </p:nvSpPr>
          <p:spPr>
            <a:xfrm>
              <a:off x="3339760" y="544975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940863" y="856945"/>
              <a:ext cx="2317855" cy="347151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3490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307019" y="862591"/>
              <a:ext cx="1601896" cy="3137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병영 1/4</a:t>
              </a:r>
            </a:p>
          </p:txBody>
        </p:sp>
        <p:pic>
          <p:nvPicPr>
            <p:cNvPr id="1529" name="Shape 152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5400000">
              <a:off x="2926784" y="871439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0" name="Shape 15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 rot="-5400000">
              <a:off x="972477" y="862474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31" name="Shape 1531"/>
            <p:cNvGrpSpPr/>
            <p:nvPr/>
          </p:nvGrpSpPr>
          <p:grpSpPr>
            <a:xfrm>
              <a:off x="590044" y="2550471"/>
              <a:ext cx="779068" cy="246224"/>
              <a:chOff x="4669050" y="4633860"/>
              <a:chExt cx="779068" cy="246224"/>
            </a:xfrm>
          </p:grpSpPr>
          <p:sp>
            <p:nvSpPr>
              <p:cNvPr id="1532" name="Shape 1532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33" name="Shape 1533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34" name="Shape 1534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35" name="Shape 1535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36" name="Shape 1536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1537" name="Shape 1537"/>
            <p:cNvGrpSpPr/>
            <p:nvPr/>
          </p:nvGrpSpPr>
          <p:grpSpPr>
            <a:xfrm>
              <a:off x="590046" y="2783553"/>
              <a:ext cx="779068" cy="246224"/>
              <a:chOff x="4669050" y="4633860"/>
              <a:chExt cx="779068" cy="246224"/>
            </a:xfrm>
          </p:grpSpPr>
          <p:sp>
            <p:nvSpPr>
              <p:cNvPr id="1538" name="Shape 1538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39" name="Shape 1539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40" name="Shape 1540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41" name="Shape 1541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42" name="Shape 1542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1543" name="Shape 1543"/>
            <p:cNvGrpSpPr/>
            <p:nvPr/>
          </p:nvGrpSpPr>
          <p:grpSpPr>
            <a:xfrm>
              <a:off x="590044" y="3025602"/>
              <a:ext cx="779068" cy="246224"/>
              <a:chOff x="4669050" y="4633860"/>
              <a:chExt cx="779068" cy="246224"/>
            </a:xfrm>
          </p:grpSpPr>
          <p:sp>
            <p:nvSpPr>
              <p:cNvPr id="1544" name="Shape 1544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45" name="Shape 1545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46" name="Shape 1546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47" name="Shape 1547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548" name="Shape 1548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pic>
          <p:nvPicPr>
            <p:cNvPr id="1549" name="Shape 154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rot="-5400000">
              <a:off x="859096" y="2986518"/>
              <a:ext cx="514542" cy="1389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0" name="Shape 1550"/>
            <p:cNvSpPr/>
            <p:nvPr/>
          </p:nvSpPr>
          <p:spPr>
            <a:xfrm>
              <a:off x="425806" y="4580705"/>
              <a:ext cx="3424561" cy="678223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1788369" y="4555735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52" name="Shape 155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747502" y="4200844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Shape 1553"/>
            <p:cNvSpPr/>
            <p:nvPr/>
          </p:nvSpPr>
          <p:spPr>
            <a:xfrm>
              <a:off x="2550706" y="4555612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018883" y="4555382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313626" y="4556951"/>
              <a:ext cx="554583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421439" y="4555507"/>
              <a:ext cx="584992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57" name="Shape 155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057300" y="4266514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8" name="Shape 155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550872" y="4112694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59" name="Shape 1559"/>
            <p:cNvCxnSpPr/>
            <p:nvPr/>
          </p:nvCxnSpPr>
          <p:spPr>
            <a:xfrm>
              <a:off x="400090" y="5972623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560" name="Shape 1560"/>
            <p:cNvSpPr/>
            <p:nvPr/>
          </p:nvSpPr>
          <p:spPr>
            <a:xfrm>
              <a:off x="407230" y="5259189"/>
              <a:ext cx="3455999" cy="709989"/>
            </a:xfrm>
            <a:prstGeom prst="roundRect">
              <a:avLst>
                <a:gd fmla="val 8750" name="adj"/>
              </a:avLst>
            </a:prstGeom>
            <a:solidFill>
              <a:srgbClr val="262626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1" name="Shape 156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97782" y="5302189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2" name="Shape 156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178734" y="5361887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3" name="Shape 156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28746" y="5329926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4" name="Shape 156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36736" y="5318707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5" name="Shape 1565"/>
            <p:cNvSpPr/>
            <p:nvPr/>
          </p:nvSpPr>
          <p:spPr>
            <a:xfrm>
              <a:off x="1030029" y="5326350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690294" y="5315782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567" name="Shape 1567"/>
            <p:cNvSpPr/>
            <p:nvPr/>
          </p:nvSpPr>
          <p:spPr>
            <a:xfrm>
              <a:off x="2347940" y="531502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2985347" y="5313835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2879" y="5721967"/>
              <a:ext cx="191266" cy="48282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Shape 1570"/>
            <p:cNvSpPr/>
            <p:nvPr/>
          </p:nvSpPr>
          <p:spPr>
            <a:xfrm rot="5400000">
              <a:off x="2813281" y="5652004"/>
              <a:ext cx="191266" cy="191267"/>
            </a:xfrm>
            <a:custGeom>
              <a:pathLst>
                <a:path extrusionOk="0" h="120000" w="120000">
                  <a:moveTo>
                    <a:pt x="0" y="71479"/>
                  </a:moveTo>
                  <a:lnTo>
                    <a:pt x="0" y="51283"/>
                  </a:lnTo>
                  <a:cubicBezTo>
                    <a:pt x="0" y="48495"/>
                    <a:pt x="2260" y="46235"/>
                    <a:pt x="5048" y="46235"/>
                  </a:cubicBezTo>
                  <a:lnTo>
                    <a:pt x="43271" y="46235"/>
                  </a:lnTo>
                  <a:lnTo>
                    <a:pt x="43271" y="5048"/>
                  </a:lnTo>
                  <a:cubicBezTo>
                    <a:pt x="43271" y="2260"/>
                    <a:pt x="45532" y="0"/>
                    <a:pt x="48320" y="0"/>
                  </a:cubicBezTo>
                  <a:lnTo>
                    <a:pt x="68515" y="0"/>
                  </a:lnTo>
                  <a:cubicBezTo>
                    <a:pt x="71303" y="0"/>
                    <a:pt x="73564" y="2260"/>
                    <a:pt x="73564" y="5048"/>
                  </a:cubicBezTo>
                  <a:lnTo>
                    <a:pt x="73564" y="46235"/>
                  </a:lnTo>
                  <a:lnTo>
                    <a:pt x="114951" y="46235"/>
                  </a:lnTo>
                  <a:cubicBezTo>
                    <a:pt x="117739" y="46235"/>
                    <a:pt x="119999" y="48495"/>
                    <a:pt x="119999" y="51283"/>
                  </a:cubicBezTo>
                  <a:lnTo>
                    <a:pt x="119999" y="71479"/>
                  </a:lnTo>
                  <a:cubicBezTo>
                    <a:pt x="119999" y="74267"/>
                    <a:pt x="117739" y="76527"/>
                    <a:pt x="114951" y="76527"/>
                  </a:cubicBezTo>
                  <a:lnTo>
                    <a:pt x="73564" y="76527"/>
                  </a:lnTo>
                  <a:lnTo>
                    <a:pt x="73564" y="114951"/>
                  </a:lnTo>
                  <a:cubicBezTo>
                    <a:pt x="73564" y="117739"/>
                    <a:pt x="71303" y="120000"/>
                    <a:pt x="68515" y="120000"/>
                  </a:cubicBezTo>
                  <a:lnTo>
                    <a:pt x="48320" y="120000"/>
                  </a:lnTo>
                  <a:cubicBezTo>
                    <a:pt x="45532" y="120000"/>
                    <a:pt x="43271" y="117739"/>
                    <a:pt x="43271" y="114951"/>
                  </a:cubicBezTo>
                  <a:lnTo>
                    <a:pt x="43271" y="76527"/>
                  </a:lnTo>
                  <a:lnTo>
                    <a:pt x="5048" y="76527"/>
                  </a:lnTo>
                  <a:cubicBezTo>
                    <a:pt x="2260" y="76527"/>
                    <a:pt x="0" y="74267"/>
                    <a:pt x="0" y="71479"/>
                  </a:cubicBezTo>
                  <a:close/>
                </a:path>
              </a:pathLst>
            </a:custGeom>
            <a:solidFill>
              <a:srgbClr val="FBE4D4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817960" y="5713364"/>
              <a:ext cx="1944000" cy="73001"/>
            </a:xfrm>
            <a:prstGeom prst="roundRect">
              <a:avLst>
                <a:gd fmla="val 16667" name="adj"/>
              </a:avLst>
            </a:prstGeom>
            <a:solidFill>
              <a:srgbClr val="1E4E79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Shape 1572"/>
            <p:cNvSpPr/>
            <p:nvPr/>
          </p:nvSpPr>
          <p:spPr>
            <a:xfrm>
              <a:off x="3164750" y="5647128"/>
              <a:ext cx="585341" cy="18533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1573" name="Shape 157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72883" y="5634662"/>
              <a:ext cx="269331" cy="234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Shape 157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287367" y="1782614"/>
              <a:ext cx="296376" cy="310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5" name="Shape 1575"/>
            <p:cNvSpPr/>
            <p:nvPr/>
          </p:nvSpPr>
          <p:spPr>
            <a:xfrm>
              <a:off x="405908" y="2251449"/>
              <a:ext cx="100059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FBE4D4"/>
                  </a:solidFill>
                  <a:latin typeface="Arial"/>
                  <a:ea typeface="Arial"/>
                  <a:cs typeface="Arial"/>
                  <a:sym typeface="Arial"/>
                </a:rPr>
                <a:t>보유 : 1000</a:t>
              </a:r>
            </a:p>
          </p:txBody>
        </p:sp>
        <p:pic>
          <p:nvPicPr>
            <p:cNvPr id="1576" name="Shape 157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515957" y="907540"/>
              <a:ext cx="314313" cy="3001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7" name="Shape 1577"/>
          <p:cNvSpPr/>
          <p:nvPr/>
        </p:nvSpPr>
        <p:spPr>
          <a:xfrm>
            <a:off x="4002832" y="2774223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Shape 1578"/>
          <p:cNvSpPr/>
          <p:nvPr/>
        </p:nvSpPr>
        <p:spPr>
          <a:xfrm>
            <a:off x="3983692" y="4729467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Shape 1579"/>
          <p:cNvSpPr/>
          <p:nvPr/>
        </p:nvSpPr>
        <p:spPr>
          <a:xfrm>
            <a:off x="4550221" y="4547617"/>
            <a:ext cx="2292344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드래그를 통해서 병력을 선택 할 수 있음</a:t>
            </a:r>
          </a:p>
        </p:txBody>
      </p:sp>
      <p:sp>
        <p:nvSpPr>
          <p:cNvPr id="1580" name="Shape 1580"/>
          <p:cNvSpPr/>
          <p:nvPr/>
        </p:nvSpPr>
        <p:spPr>
          <a:xfrm>
            <a:off x="4561600" y="2567049"/>
            <a:ext cx="2292344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드래그를 통해서 병력을 선택 할 수 있음</a:t>
            </a:r>
          </a:p>
        </p:txBody>
      </p:sp>
      <p:sp>
        <p:nvSpPr>
          <p:cNvPr id="1581" name="Shape 1581"/>
          <p:cNvSpPr/>
          <p:nvPr/>
        </p:nvSpPr>
        <p:spPr>
          <a:xfrm rot="2465967">
            <a:off x="3095763" y="1365346"/>
            <a:ext cx="1317756" cy="23395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Shape 1582"/>
          <p:cNvSpPr/>
          <p:nvPr/>
        </p:nvSpPr>
        <p:spPr>
          <a:xfrm>
            <a:off x="4324867" y="1542407"/>
            <a:ext cx="4865786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버튼을 사용하여 다음 병영으로 이동 가능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병영이 한 개만 있다면 이동이 불가능 하며, 병영이 늘어남에 따라 숫자가 변경 되어집니다.(1/1 &gt; 1/2 &gt; 1/3 &gt; 1/4)</a:t>
            </a:r>
          </a:p>
        </p:txBody>
      </p:sp>
      <p:sp>
        <p:nvSpPr>
          <p:cNvPr id="1583" name="Shape 1583"/>
          <p:cNvSpPr/>
          <p:nvPr/>
        </p:nvSpPr>
        <p:spPr>
          <a:xfrm>
            <a:off x="3864496" y="855729"/>
            <a:ext cx="614742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Shape 1584"/>
          <p:cNvSpPr/>
          <p:nvPr/>
        </p:nvSpPr>
        <p:spPr>
          <a:xfrm>
            <a:off x="4614003" y="667216"/>
            <a:ext cx="3158395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버튼을 클릭 시 활성화 되어지며, 목록형 UI로 변경 되어집니다.</a:t>
            </a:r>
          </a:p>
        </p:txBody>
      </p:sp>
      <p:sp>
        <p:nvSpPr>
          <p:cNvPr id="1585" name="Shape 1585"/>
          <p:cNvSpPr/>
          <p:nvPr/>
        </p:nvSpPr>
        <p:spPr>
          <a:xfrm>
            <a:off x="4000094" y="5498869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Shape 1586"/>
          <p:cNvSpPr/>
          <p:nvPr/>
        </p:nvSpPr>
        <p:spPr>
          <a:xfrm>
            <a:off x="4566623" y="5317019"/>
            <a:ext cx="2292344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병력에 숫자에 따른 자원 정보를 보여주게 되어집니다.</a:t>
            </a:r>
          </a:p>
        </p:txBody>
      </p:sp>
      <p:sp>
        <p:nvSpPr>
          <p:cNvPr id="1587" name="Shape 1587"/>
          <p:cNvSpPr/>
          <p:nvPr/>
        </p:nvSpPr>
        <p:spPr>
          <a:xfrm>
            <a:off x="4002832" y="6254401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Shape 1588"/>
          <p:cNvSpPr/>
          <p:nvPr/>
        </p:nvSpPr>
        <p:spPr>
          <a:xfrm>
            <a:off x="4569362" y="6072551"/>
            <a:ext cx="2292344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즉시훈련, 병사훈련 버튼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Shape 1593"/>
          <p:cNvSpPr/>
          <p:nvPr/>
        </p:nvSpPr>
        <p:spPr>
          <a:xfrm>
            <a:off x="210437" y="70680"/>
            <a:ext cx="23118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병영(좌/우 스크롤 UI) </a:t>
            </a:r>
          </a:p>
        </p:txBody>
      </p:sp>
      <p:grpSp>
        <p:nvGrpSpPr>
          <p:cNvPr id="1594" name="Shape 1594"/>
          <p:cNvGrpSpPr/>
          <p:nvPr/>
        </p:nvGrpSpPr>
        <p:grpSpPr>
          <a:xfrm>
            <a:off x="3742692" y="503199"/>
            <a:ext cx="3476996" cy="6017268"/>
            <a:chOff x="3985287" y="503199"/>
            <a:chExt cx="3476996" cy="6017268"/>
          </a:xfrm>
        </p:grpSpPr>
        <p:sp>
          <p:nvSpPr>
            <p:cNvPr id="1595" name="Shape 1595"/>
            <p:cNvSpPr/>
            <p:nvPr/>
          </p:nvSpPr>
          <p:spPr>
            <a:xfrm>
              <a:off x="3985287" y="506497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6" name="Shape 15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08630" y="516145"/>
              <a:ext cx="3435976" cy="497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7" name="Shape 1597"/>
            <p:cNvSpPr/>
            <p:nvPr/>
          </p:nvSpPr>
          <p:spPr>
            <a:xfrm>
              <a:off x="3993046" y="725002"/>
              <a:ext cx="3451559" cy="4643042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8" name="Shape 1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91685" y="2600649"/>
              <a:ext cx="129023" cy="172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Shape 15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81382" y="2830984"/>
              <a:ext cx="141924" cy="18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0" name="Shape 16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60692" y="3083171"/>
              <a:ext cx="200702" cy="157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1" name="Shape 1601"/>
            <p:cNvSpPr/>
            <p:nvPr/>
          </p:nvSpPr>
          <p:spPr>
            <a:xfrm>
              <a:off x="4033028" y="6067246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4712362" y="6019562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즉시 훈련</a:t>
              </a:r>
            </a:p>
          </p:txBody>
        </p:sp>
        <p:sp>
          <p:nvSpPr>
            <p:cNvPr id="1603" name="Shape 1603"/>
            <p:cNvSpPr/>
            <p:nvPr/>
          </p:nvSpPr>
          <p:spPr>
            <a:xfrm>
              <a:off x="6089507" y="6017339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병사 훈련</a:t>
              </a: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6357825" y="5977130"/>
              <a:ext cx="80342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05:27:32</a:t>
              </a:r>
            </a:p>
          </p:txBody>
        </p:sp>
        <p:pic>
          <p:nvPicPr>
            <p:cNvPr id="1605" name="Shape 160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195832">
              <a:off x="6255823" y="6035070"/>
              <a:ext cx="106020" cy="159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6" name="Shape 160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39482" y="5997421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7" name="Shape 1607"/>
            <p:cNvSpPr/>
            <p:nvPr/>
          </p:nvSpPr>
          <p:spPr>
            <a:xfrm>
              <a:off x="5195391" y="5974253"/>
              <a:ext cx="63350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3999664" y="522616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9" name="Shape 160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96948" y="503199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0" name="Shape 16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77901" y="562897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1" name="Shape 16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27914" y="530935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Shape 16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035903" y="519716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3" name="Shape 1613"/>
            <p:cNvSpPr/>
            <p:nvPr/>
          </p:nvSpPr>
          <p:spPr>
            <a:xfrm>
              <a:off x="4229196" y="527358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614" name="Shape 1614"/>
            <p:cNvSpPr/>
            <p:nvPr/>
          </p:nvSpPr>
          <p:spPr>
            <a:xfrm>
              <a:off x="4889462" y="51679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547107" y="51603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6184514" y="514843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6697785" y="533262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8" name="Shape 16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95945" y="529475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9" name="Shape 1619"/>
            <p:cNvSpPr/>
            <p:nvPr/>
          </p:nvSpPr>
          <p:spPr>
            <a:xfrm>
              <a:off x="6924957" y="533202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4526060" y="845171"/>
              <a:ext cx="2317855" cy="347151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3490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4892216" y="850819"/>
              <a:ext cx="1601896" cy="3137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병영 1/4</a:t>
              </a:r>
            </a:p>
          </p:txBody>
        </p:sp>
        <p:pic>
          <p:nvPicPr>
            <p:cNvPr id="1622" name="Shape 16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5400000">
              <a:off x="6511980" y="859667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3" name="Shape 16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flipH="1" rot="-5400000">
              <a:off x="4557673" y="850701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24" name="Shape 1624"/>
            <p:cNvGrpSpPr/>
            <p:nvPr/>
          </p:nvGrpSpPr>
          <p:grpSpPr>
            <a:xfrm>
              <a:off x="4175241" y="2538699"/>
              <a:ext cx="779068" cy="246224"/>
              <a:chOff x="4669050" y="4633860"/>
              <a:chExt cx="779068" cy="246224"/>
            </a:xfrm>
          </p:grpSpPr>
          <p:sp>
            <p:nvSpPr>
              <p:cNvPr id="1625" name="Shape 1625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26" name="Shape 1626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27" name="Shape 1627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28" name="Shape 1628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29" name="Shape 1629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1630" name="Shape 1630"/>
            <p:cNvGrpSpPr/>
            <p:nvPr/>
          </p:nvGrpSpPr>
          <p:grpSpPr>
            <a:xfrm>
              <a:off x="4175243" y="2771780"/>
              <a:ext cx="779068" cy="246224"/>
              <a:chOff x="4669050" y="4633860"/>
              <a:chExt cx="779068" cy="246224"/>
            </a:xfrm>
          </p:grpSpPr>
          <p:sp>
            <p:nvSpPr>
              <p:cNvPr id="1631" name="Shape 1631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32" name="Shape 1632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33" name="Shape 1633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34" name="Shape 1634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35" name="Shape 1635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1636" name="Shape 1636"/>
            <p:cNvGrpSpPr/>
            <p:nvPr/>
          </p:nvGrpSpPr>
          <p:grpSpPr>
            <a:xfrm>
              <a:off x="4175241" y="3013829"/>
              <a:ext cx="779068" cy="246224"/>
              <a:chOff x="4669050" y="4633860"/>
              <a:chExt cx="779068" cy="246224"/>
            </a:xfrm>
          </p:grpSpPr>
          <p:sp>
            <p:nvSpPr>
              <p:cNvPr id="1637" name="Shape 1637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38" name="Shape 1638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39" name="Shape 1639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40" name="Shape 1640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641" name="Shape 1641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pic>
          <p:nvPicPr>
            <p:cNvPr id="1642" name="Shape 16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-5400000">
              <a:off x="4444294" y="2974745"/>
              <a:ext cx="514542" cy="1389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3" name="Shape 164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279955" y="1267933"/>
              <a:ext cx="2056152" cy="2908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4" name="Shape 164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819296" y="1770841"/>
              <a:ext cx="296376" cy="310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5" name="Shape 1645"/>
            <p:cNvSpPr/>
            <p:nvPr/>
          </p:nvSpPr>
          <p:spPr>
            <a:xfrm>
              <a:off x="4005276" y="4573323"/>
              <a:ext cx="3424561" cy="678223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367841" y="4548353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7" name="Shape 164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26973" y="4193462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8" name="Shape 1648"/>
            <p:cNvSpPr/>
            <p:nvPr/>
          </p:nvSpPr>
          <p:spPr>
            <a:xfrm>
              <a:off x="6130176" y="4548230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Shape 1649"/>
            <p:cNvSpPr/>
            <p:nvPr/>
          </p:nvSpPr>
          <p:spPr>
            <a:xfrm>
              <a:off x="4598353" y="4548000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Shape 1650"/>
            <p:cNvSpPr/>
            <p:nvPr/>
          </p:nvSpPr>
          <p:spPr>
            <a:xfrm>
              <a:off x="6893097" y="4549569"/>
              <a:ext cx="554583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Shape 1651"/>
            <p:cNvSpPr/>
            <p:nvPr/>
          </p:nvSpPr>
          <p:spPr>
            <a:xfrm>
              <a:off x="4000910" y="4548126"/>
              <a:ext cx="584992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52" name="Shape 16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636771" y="4259132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3" name="Shape 165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130342" y="4105312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54" name="Shape 1654"/>
            <p:cNvCxnSpPr/>
            <p:nvPr/>
          </p:nvCxnSpPr>
          <p:spPr>
            <a:xfrm>
              <a:off x="3985287" y="5960850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655" name="Shape 1655"/>
            <p:cNvSpPr/>
            <p:nvPr/>
          </p:nvSpPr>
          <p:spPr>
            <a:xfrm>
              <a:off x="3992426" y="5247416"/>
              <a:ext cx="3455999" cy="617199"/>
            </a:xfrm>
            <a:prstGeom prst="roundRect">
              <a:avLst>
                <a:gd fmla="val 8750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56" name="Shape 16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82978" y="5290417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7" name="Shape 16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63932" y="5350114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8" name="Shape 165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13944" y="5318153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9" name="Shape 165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421932" y="5306935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0" name="Shape 1660"/>
            <p:cNvSpPr/>
            <p:nvPr/>
          </p:nvSpPr>
          <p:spPr>
            <a:xfrm>
              <a:off x="4615226" y="531457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275492" y="5304008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933137" y="5303248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663" name="Shape 1663"/>
            <p:cNvSpPr/>
            <p:nvPr/>
          </p:nvSpPr>
          <p:spPr>
            <a:xfrm>
              <a:off x="6570543" y="5302062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664" name="Shape 1664"/>
            <p:cNvSpPr/>
            <p:nvPr/>
          </p:nvSpPr>
          <p:spPr>
            <a:xfrm>
              <a:off x="4118076" y="5710194"/>
              <a:ext cx="191266" cy="48282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Shape 1665"/>
            <p:cNvSpPr/>
            <p:nvPr/>
          </p:nvSpPr>
          <p:spPr>
            <a:xfrm rot="5400000">
              <a:off x="6398478" y="5640231"/>
              <a:ext cx="191266" cy="191267"/>
            </a:xfrm>
            <a:custGeom>
              <a:pathLst>
                <a:path extrusionOk="0" h="120000" w="120000">
                  <a:moveTo>
                    <a:pt x="0" y="71479"/>
                  </a:moveTo>
                  <a:lnTo>
                    <a:pt x="0" y="51283"/>
                  </a:lnTo>
                  <a:cubicBezTo>
                    <a:pt x="0" y="48495"/>
                    <a:pt x="2260" y="46235"/>
                    <a:pt x="5048" y="46235"/>
                  </a:cubicBezTo>
                  <a:lnTo>
                    <a:pt x="43271" y="46235"/>
                  </a:lnTo>
                  <a:lnTo>
                    <a:pt x="43271" y="5048"/>
                  </a:lnTo>
                  <a:cubicBezTo>
                    <a:pt x="43271" y="2260"/>
                    <a:pt x="45532" y="0"/>
                    <a:pt x="48320" y="0"/>
                  </a:cubicBezTo>
                  <a:lnTo>
                    <a:pt x="68515" y="0"/>
                  </a:lnTo>
                  <a:cubicBezTo>
                    <a:pt x="71303" y="0"/>
                    <a:pt x="73564" y="2260"/>
                    <a:pt x="73564" y="5048"/>
                  </a:cubicBezTo>
                  <a:lnTo>
                    <a:pt x="73564" y="46235"/>
                  </a:lnTo>
                  <a:lnTo>
                    <a:pt x="114951" y="46235"/>
                  </a:lnTo>
                  <a:cubicBezTo>
                    <a:pt x="117739" y="46235"/>
                    <a:pt x="119999" y="48495"/>
                    <a:pt x="119999" y="51283"/>
                  </a:cubicBezTo>
                  <a:lnTo>
                    <a:pt x="119999" y="71479"/>
                  </a:lnTo>
                  <a:cubicBezTo>
                    <a:pt x="119999" y="74267"/>
                    <a:pt x="117739" y="76527"/>
                    <a:pt x="114951" y="76527"/>
                  </a:cubicBezTo>
                  <a:lnTo>
                    <a:pt x="73564" y="76527"/>
                  </a:lnTo>
                  <a:lnTo>
                    <a:pt x="73564" y="114951"/>
                  </a:lnTo>
                  <a:cubicBezTo>
                    <a:pt x="73564" y="117739"/>
                    <a:pt x="71303" y="120000"/>
                    <a:pt x="68515" y="120000"/>
                  </a:cubicBezTo>
                  <a:lnTo>
                    <a:pt x="48320" y="120000"/>
                  </a:lnTo>
                  <a:cubicBezTo>
                    <a:pt x="45532" y="120000"/>
                    <a:pt x="43271" y="117739"/>
                    <a:pt x="43271" y="114951"/>
                  </a:cubicBezTo>
                  <a:lnTo>
                    <a:pt x="43271" y="76527"/>
                  </a:lnTo>
                  <a:lnTo>
                    <a:pt x="5048" y="76527"/>
                  </a:lnTo>
                  <a:cubicBezTo>
                    <a:pt x="2260" y="76527"/>
                    <a:pt x="0" y="74267"/>
                    <a:pt x="0" y="71479"/>
                  </a:cubicBezTo>
                  <a:close/>
                </a:path>
              </a:pathLst>
            </a:custGeom>
            <a:solidFill>
              <a:srgbClr val="FBE4D4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Shape 1666"/>
            <p:cNvSpPr/>
            <p:nvPr/>
          </p:nvSpPr>
          <p:spPr>
            <a:xfrm>
              <a:off x="4403157" y="5701592"/>
              <a:ext cx="1944000" cy="73001"/>
            </a:xfrm>
            <a:prstGeom prst="roundRect">
              <a:avLst>
                <a:gd fmla="val 16667" name="adj"/>
              </a:avLst>
            </a:prstGeom>
            <a:solidFill>
              <a:srgbClr val="1E4E79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6749947" y="5635355"/>
              <a:ext cx="585341" cy="18533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1668" name="Shape 166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358080" y="5622889"/>
              <a:ext cx="269331" cy="234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9" name="Shape 166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84653" y="5305248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0" name="Shape 1670"/>
            <p:cNvSpPr/>
            <p:nvPr/>
          </p:nvSpPr>
          <p:spPr>
            <a:xfrm>
              <a:off x="3998544" y="2026394"/>
              <a:ext cx="85311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궁기병(C)</a:t>
              </a: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3993969" y="2252927"/>
              <a:ext cx="100059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FBE4D4"/>
                  </a:solidFill>
                  <a:latin typeface="Arial"/>
                  <a:ea typeface="Arial"/>
                  <a:cs typeface="Arial"/>
                  <a:sym typeface="Arial"/>
                </a:rPr>
                <a:t>보유 : 1000</a:t>
              </a:r>
            </a:p>
          </p:txBody>
        </p:sp>
        <p:pic>
          <p:nvPicPr>
            <p:cNvPr id="1672" name="Shape 167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119882" y="903403"/>
              <a:ext cx="314313" cy="3001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3" name="Shape 1673"/>
          <p:cNvSpPr/>
          <p:nvPr/>
        </p:nvSpPr>
        <p:spPr>
          <a:xfrm>
            <a:off x="138588" y="2015230"/>
            <a:ext cx="3158395" cy="2505445"/>
          </a:xfrm>
          <a:prstGeom prst="roundRect">
            <a:avLst>
              <a:gd fmla="val 475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 되어진 병사에 정보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이름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보유 병사 개수(보유 한 병사가 없으면 0으로 표기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공격력, 방어력, 체력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(10단계로 구성 하게 되어지며, 단계 마다 별 반 개의 색상이 들어가게 되어집니다)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병사 스킬 정보 입니다(병사 스킬 보유 개수에 따라 다르게 표기 해주도록 합니다.)</a:t>
            </a:r>
          </a:p>
        </p:txBody>
      </p:sp>
      <p:sp>
        <p:nvSpPr>
          <p:cNvPr id="1674" name="Shape 1674"/>
          <p:cNvSpPr/>
          <p:nvPr/>
        </p:nvSpPr>
        <p:spPr>
          <a:xfrm>
            <a:off x="3152534" y="2067227"/>
            <a:ext cx="614742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Shape 1675"/>
          <p:cNvSpPr/>
          <p:nvPr/>
        </p:nvSpPr>
        <p:spPr>
          <a:xfrm>
            <a:off x="3337192" y="6114953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Shape 1676"/>
          <p:cNvSpPr/>
          <p:nvPr/>
        </p:nvSpPr>
        <p:spPr>
          <a:xfrm>
            <a:off x="967295" y="5748980"/>
            <a:ext cx="2292344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뒤로가기 버튼</a:t>
            </a:r>
          </a:p>
        </p:txBody>
      </p:sp>
      <p:sp>
        <p:nvSpPr>
          <p:cNvPr id="1677" name="Shape 1677"/>
          <p:cNvSpPr/>
          <p:nvPr/>
        </p:nvSpPr>
        <p:spPr>
          <a:xfrm>
            <a:off x="6928635" y="1779667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Shape 1678"/>
          <p:cNvSpPr/>
          <p:nvPr/>
        </p:nvSpPr>
        <p:spPr>
          <a:xfrm>
            <a:off x="7487403" y="1572494"/>
            <a:ext cx="2292344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버튼을 클릭 시 상세 정보 화면으로 이동 하게 되어집니다.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3" name="Shape 1683"/>
          <p:cNvGrpSpPr/>
          <p:nvPr/>
        </p:nvGrpSpPr>
        <p:grpSpPr>
          <a:xfrm>
            <a:off x="424135" y="500521"/>
            <a:ext cx="3476997" cy="6017268"/>
            <a:chOff x="7562057" y="491187"/>
            <a:chExt cx="3476997" cy="6017268"/>
          </a:xfrm>
        </p:grpSpPr>
        <p:sp>
          <p:nvSpPr>
            <p:cNvPr id="1684" name="Shape 1684"/>
            <p:cNvSpPr/>
            <p:nvPr/>
          </p:nvSpPr>
          <p:spPr>
            <a:xfrm>
              <a:off x="7562057" y="494485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5" name="Shape 16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85400" y="504133"/>
              <a:ext cx="3435976" cy="497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6" name="Shape 1686"/>
            <p:cNvSpPr/>
            <p:nvPr/>
          </p:nvSpPr>
          <p:spPr>
            <a:xfrm>
              <a:off x="7569817" y="712989"/>
              <a:ext cx="3451559" cy="4643042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7" name="Shape 16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68454" y="2588636"/>
              <a:ext cx="129023" cy="172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Shape 16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58153" y="2818973"/>
              <a:ext cx="141924" cy="18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9" name="Shape 16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37461" y="3071158"/>
              <a:ext cx="200702" cy="157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0" name="Shape 1690"/>
            <p:cNvSpPr/>
            <p:nvPr/>
          </p:nvSpPr>
          <p:spPr>
            <a:xfrm>
              <a:off x="7609797" y="6055235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8289132" y="6007550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즉시 훈련</a:t>
              </a: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9666278" y="6005326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병사 훈련</a:t>
              </a: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9934595" y="5965117"/>
              <a:ext cx="80342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05:27:32</a:t>
              </a:r>
            </a:p>
          </p:txBody>
        </p:sp>
        <p:pic>
          <p:nvPicPr>
            <p:cNvPr id="1694" name="Shape 16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195832">
              <a:off x="9832593" y="6023058"/>
              <a:ext cx="106020" cy="159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Shape 169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16253" y="5985408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6" name="Shape 1696"/>
            <p:cNvSpPr/>
            <p:nvPr/>
          </p:nvSpPr>
          <p:spPr>
            <a:xfrm>
              <a:off x="8772160" y="5962241"/>
              <a:ext cx="63350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1697" name="Shape 1697"/>
            <p:cNvSpPr/>
            <p:nvPr/>
          </p:nvSpPr>
          <p:spPr>
            <a:xfrm>
              <a:off x="7576435" y="510604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8" name="Shape 16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573718" y="491187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Shape 169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954671" y="550885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Shape 170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304684" y="518924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Shape 170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612672" y="507704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Shape 1702"/>
            <p:cNvSpPr/>
            <p:nvPr/>
          </p:nvSpPr>
          <p:spPr>
            <a:xfrm>
              <a:off x="7805967" y="515347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8466232" y="504779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9123877" y="504018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9761284" y="50283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10274556" y="521250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7" name="Shape 170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272714" y="517462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8" name="Shape 1708"/>
            <p:cNvSpPr/>
            <p:nvPr/>
          </p:nvSpPr>
          <p:spPr>
            <a:xfrm>
              <a:off x="10501728" y="521189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8102831" y="833159"/>
              <a:ext cx="2317855" cy="347151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3490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8468985" y="838807"/>
              <a:ext cx="1601896" cy="3137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병영 1/4</a:t>
              </a:r>
            </a:p>
          </p:txBody>
        </p:sp>
        <p:pic>
          <p:nvPicPr>
            <p:cNvPr id="1711" name="Shape 171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5400000">
              <a:off x="10088751" y="847655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Shape 171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flipH="1" rot="-5400000">
              <a:off x="8134444" y="838688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13" name="Shape 1713"/>
            <p:cNvGrpSpPr/>
            <p:nvPr/>
          </p:nvGrpSpPr>
          <p:grpSpPr>
            <a:xfrm>
              <a:off x="7752011" y="2526686"/>
              <a:ext cx="779068" cy="246224"/>
              <a:chOff x="4669050" y="4633860"/>
              <a:chExt cx="779068" cy="246224"/>
            </a:xfrm>
          </p:grpSpPr>
          <p:sp>
            <p:nvSpPr>
              <p:cNvPr id="1714" name="Shape 1714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15" name="Shape 1715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16" name="Shape 1716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17" name="Shape 1717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18" name="Shape 1718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1719" name="Shape 1719"/>
            <p:cNvGrpSpPr/>
            <p:nvPr/>
          </p:nvGrpSpPr>
          <p:grpSpPr>
            <a:xfrm>
              <a:off x="7752014" y="2759768"/>
              <a:ext cx="779068" cy="246224"/>
              <a:chOff x="4669050" y="4633860"/>
              <a:chExt cx="779068" cy="246224"/>
            </a:xfrm>
          </p:grpSpPr>
          <p:sp>
            <p:nvSpPr>
              <p:cNvPr id="1720" name="Shape 1720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21" name="Shape 1721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22" name="Shape 1722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23" name="Shape 1723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24" name="Shape 1724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1725" name="Shape 1725"/>
            <p:cNvGrpSpPr/>
            <p:nvPr/>
          </p:nvGrpSpPr>
          <p:grpSpPr>
            <a:xfrm>
              <a:off x="7752010" y="3001817"/>
              <a:ext cx="779068" cy="246224"/>
              <a:chOff x="4669050" y="4633860"/>
              <a:chExt cx="779068" cy="246224"/>
            </a:xfrm>
          </p:grpSpPr>
          <p:sp>
            <p:nvSpPr>
              <p:cNvPr id="1726" name="Shape 1726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27" name="Shape 1727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28" name="Shape 1728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29" name="Shape 1729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730" name="Shape 1730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pic>
          <p:nvPicPr>
            <p:cNvPr id="1731" name="Shape 173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782631" y="1378744"/>
              <a:ext cx="1922950" cy="2774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Shape 173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rot="-5400000">
              <a:off x="8021064" y="2962733"/>
              <a:ext cx="514542" cy="1389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3" name="Shape 173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396067" y="1758828"/>
              <a:ext cx="296376" cy="310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4" name="Shape 1734"/>
            <p:cNvSpPr/>
            <p:nvPr/>
          </p:nvSpPr>
          <p:spPr>
            <a:xfrm>
              <a:off x="7582863" y="4564564"/>
              <a:ext cx="3424561" cy="678223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8945427" y="4539594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6" name="Shape 173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904560" y="4184703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7" name="Shape 1737"/>
            <p:cNvSpPr/>
            <p:nvPr/>
          </p:nvSpPr>
          <p:spPr>
            <a:xfrm>
              <a:off x="9707763" y="4539471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8175939" y="4539241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Shape 1739"/>
            <p:cNvSpPr/>
            <p:nvPr/>
          </p:nvSpPr>
          <p:spPr>
            <a:xfrm>
              <a:off x="10470684" y="4540810"/>
              <a:ext cx="554583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Shape 1740"/>
            <p:cNvSpPr/>
            <p:nvPr/>
          </p:nvSpPr>
          <p:spPr>
            <a:xfrm>
              <a:off x="7578496" y="4539367"/>
              <a:ext cx="584992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1" name="Shape 174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214357" y="4250373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2" name="Shape 174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707928" y="4096553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43" name="Shape 1743"/>
            <p:cNvCxnSpPr/>
            <p:nvPr/>
          </p:nvCxnSpPr>
          <p:spPr>
            <a:xfrm>
              <a:off x="7562057" y="5948837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744" name="Shape 1744"/>
            <p:cNvSpPr/>
            <p:nvPr/>
          </p:nvSpPr>
          <p:spPr>
            <a:xfrm>
              <a:off x="7569196" y="5235403"/>
              <a:ext cx="3455999" cy="617199"/>
            </a:xfrm>
            <a:prstGeom prst="roundRect">
              <a:avLst>
                <a:gd fmla="val 8750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5" name="Shape 17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959749" y="5278405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6" name="Shape 17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340702" y="5338103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7" name="Shape 174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690714" y="5306142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8" name="Shape 174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998703" y="5294923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9" name="Shape 1749"/>
            <p:cNvSpPr/>
            <p:nvPr/>
          </p:nvSpPr>
          <p:spPr>
            <a:xfrm>
              <a:off x="8191996" y="530256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8852261" y="529199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751" name="Shape 1751"/>
            <p:cNvSpPr/>
            <p:nvPr/>
          </p:nvSpPr>
          <p:spPr>
            <a:xfrm>
              <a:off x="9509907" y="5291237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10147314" y="5290050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753" name="Shape 1753"/>
            <p:cNvSpPr/>
            <p:nvPr/>
          </p:nvSpPr>
          <p:spPr>
            <a:xfrm>
              <a:off x="7694846" y="5698182"/>
              <a:ext cx="191266" cy="48282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Shape 1754"/>
            <p:cNvSpPr/>
            <p:nvPr/>
          </p:nvSpPr>
          <p:spPr>
            <a:xfrm rot="5400000">
              <a:off x="9975249" y="5628219"/>
              <a:ext cx="191266" cy="191267"/>
            </a:xfrm>
            <a:custGeom>
              <a:pathLst>
                <a:path extrusionOk="0" h="120000" w="120000">
                  <a:moveTo>
                    <a:pt x="0" y="71479"/>
                  </a:moveTo>
                  <a:lnTo>
                    <a:pt x="0" y="51283"/>
                  </a:lnTo>
                  <a:cubicBezTo>
                    <a:pt x="0" y="48495"/>
                    <a:pt x="2260" y="46235"/>
                    <a:pt x="5048" y="46235"/>
                  </a:cubicBezTo>
                  <a:lnTo>
                    <a:pt x="43271" y="46235"/>
                  </a:lnTo>
                  <a:lnTo>
                    <a:pt x="43271" y="5048"/>
                  </a:lnTo>
                  <a:cubicBezTo>
                    <a:pt x="43271" y="2260"/>
                    <a:pt x="45532" y="0"/>
                    <a:pt x="48320" y="0"/>
                  </a:cubicBezTo>
                  <a:lnTo>
                    <a:pt x="68515" y="0"/>
                  </a:lnTo>
                  <a:cubicBezTo>
                    <a:pt x="71303" y="0"/>
                    <a:pt x="73564" y="2260"/>
                    <a:pt x="73564" y="5048"/>
                  </a:cubicBezTo>
                  <a:lnTo>
                    <a:pt x="73564" y="46235"/>
                  </a:lnTo>
                  <a:lnTo>
                    <a:pt x="114951" y="46235"/>
                  </a:lnTo>
                  <a:cubicBezTo>
                    <a:pt x="117739" y="46235"/>
                    <a:pt x="119999" y="48495"/>
                    <a:pt x="119999" y="51283"/>
                  </a:cubicBezTo>
                  <a:lnTo>
                    <a:pt x="119999" y="71479"/>
                  </a:lnTo>
                  <a:cubicBezTo>
                    <a:pt x="119999" y="74267"/>
                    <a:pt x="117739" y="76527"/>
                    <a:pt x="114951" y="76527"/>
                  </a:cubicBezTo>
                  <a:lnTo>
                    <a:pt x="73564" y="76527"/>
                  </a:lnTo>
                  <a:lnTo>
                    <a:pt x="73564" y="114951"/>
                  </a:lnTo>
                  <a:cubicBezTo>
                    <a:pt x="73564" y="117739"/>
                    <a:pt x="71303" y="120000"/>
                    <a:pt x="68515" y="120000"/>
                  </a:cubicBezTo>
                  <a:lnTo>
                    <a:pt x="48320" y="120000"/>
                  </a:lnTo>
                  <a:cubicBezTo>
                    <a:pt x="45532" y="120000"/>
                    <a:pt x="43271" y="117739"/>
                    <a:pt x="43271" y="114951"/>
                  </a:cubicBezTo>
                  <a:lnTo>
                    <a:pt x="43271" y="76527"/>
                  </a:lnTo>
                  <a:lnTo>
                    <a:pt x="5048" y="76527"/>
                  </a:lnTo>
                  <a:cubicBezTo>
                    <a:pt x="2260" y="76527"/>
                    <a:pt x="0" y="74267"/>
                    <a:pt x="0" y="71479"/>
                  </a:cubicBezTo>
                  <a:close/>
                </a:path>
              </a:pathLst>
            </a:custGeom>
            <a:solidFill>
              <a:srgbClr val="FBE4D4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Shape 1755"/>
            <p:cNvSpPr/>
            <p:nvPr/>
          </p:nvSpPr>
          <p:spPr>
            <a:xfrm>
              <a:off x="7979928" y="5689580"/>
              <a:ext cx="1944000" cy="73001"/>
            </a:xfrm>
            <a:prstGeom prst="roundRect">
              <a:avLst>
                <a:gd fmla="val 16667" name="adj"/>
              </a:avLst>
            </a:prstGeom>
            <a:solidFill>
              <a:srgbClr val="1E4E79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10326717" y="5623344"/>
              <a:ext cx="585341" cy="18533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1757" name="Shape 175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934850" y="5610876"/>
              <a:ext cx="269331" cy="234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8" name="Shape 1758"/>
            <p:cNvSpPr/>
            <p:nvPr/>
          </p:nvSpPr>
          <p:spPr>
            <a:xfrm>
              <a:off x="7585127" y="2026392"/>
              <a:ext cx="85311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불사병(C)</a:t>
              </a: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7580553" y="2252925"/>
              <a:ext cx="100059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FBE4D4"/>
                  </a:solidFill>
                  <a:latin typeface="Arial"/>
                  <a:ea typeface="Arial"/>
                  <a:cs typeface="Arial"/>
                  <a:sym typeface="Arial"/>
                </a:rPr>
                <a:t>보유 : 1000</a:t>
              </a:r>
            </a:p>
          </p:txBody>
        </p:sp>
        <p:pic>
          <p:nvPicPr>
            <p:cNvPr id="1760" name="Shape 176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0664542" y="887762"/>
              <a:ext cx="314313" cy="3001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1" name="Shape 1761"/>
          <p:cNvSpPr/>
          <p:nvPr/>
        </p:nvSpPr>
        <p:spPr>
          <a:xfrm>
            <a:off x="210437" y="70680"/>
            <a:ext cx="23118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병영(좌/우 스크롤 UI) </a:t>
            </a:r>
          </a:p>
        </p:txBody>
      </p:sp>
      <p:sp>
        <p:nvSpPr>
          <p:cNvPr id="1762" name="Shape 1762"/>
          <p:cNvSpPr/>
          <p:nvPr/>
        </p:nvSpPr>
        <p:spPr>
          <a:xfrm>
            <a:off x="3984157" y="5451912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Shape 1763"/>
          <p:cNvSpPr/>
          <p:nvPr/>
        </p:nvSpPr>
        <p:spPr>
          <a:xfrm>
            <a:off x="4542923" y="5244737"/>
            <a:ext cx="3425419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드래그를 통해서 병사에 숫자를 올릴 수 있으며, 시스템 키패드 를 사용 하여 숫자 입력이 가능 합니다.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/>
          <p:nvPr/>
        </p:nvSpPr>
        <p:spPr>
          <a:xfrm>
            <a:off x="210437" y="70680"/>
            <a:ext cx="22493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병영(상/하 스크롤 UI)</a:t>
            </a:r>
          </a:p>
        </p:txBody>
      </p:sp>
      <p:sp>
        <p:nvSpPr>
          <p:cNvPr id="1770" name="Shape 1770"/>
          <p:cNvSpPr/>
          <p:nvPr/>
        </p:nvSpPr>
        <p:spPr>
          <a:xfrm>
            <a:off x="400090" y="518270"/>
            <a:ext cx="3461146" cy="601396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1" name="Shape 17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33" y="527918"/>
            <a:ext cx="3435976" cy="5454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Shape 1772"/>
          <p:cNvSpPr/>
          <p:nvPr/>
        </p:nvSpPr>
        <p:spPr>
          <a:xfrm>
            <a:off x="416837" y="767012"/>
            <a:ext cx="3451559" cy="5245615"/>
          </a:xfrm>
          <a:prstGeom prst="roundRect">
            <a:avLst>
              <a:gd fmla="val 1694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Shape 1773"/>
          <p:cNvSpPr/>
          <p:nvPr/>
        </p:nvSpPr>
        <p:spPr>
          <a:xfrm>
            <a:off x="447831" y="6051026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774" name="Shape 1774"/>
          <p:cNvSpPr/>
          <p:nvPr/>
        </p:nvSpPr>
        <p:spPr>
          <a:xfrm>
            <a:off x="414468" y="534389"/>
            <a:ext cx="3435976" cy="25199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5" name="Shape 17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1751" y="514972"/>
            <a:ext cx="249916" cy="2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Shape 17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2705" y="574670"/>
            <a:ext cx="206542" cy="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Shape 17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2716" y="542708"/>
            <a:ext cx="206542" cy="23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Shape 17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706" y="531489"/>
            <a:ext cx="227382" cy="261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Shape 1779"/>
          <p:cNvSpPr/>
          <p:nvPr/>
        </p:nvSpPr>
        <p:spPr>
          <a:xfrm>
            <a:off x="644000" y="539131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1780" name="Shape 1780"/>
          <p:cNvSpPr/>
          <p:nvPr/>
        </p:nvSpPr>
        <p:spPr>
          <a:xfrm>
            <a:off x="1304265" y="528564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1781" name="Shape 1781"/>
          <p:cNvSpPr/>
          <p:nvPr/>
        </p:nvSpPr>
        <p:spPr>
          <a:xfrm>
            <a:off x="1961909" y="527804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1782" name="Shape 1782"/>
          <p:cNvSpPr/>
          <p:nvPr/>
        </p:nvSpPr>
        <p:spPr>
          <a:xfrm>
            <a:off x="2599316" y="526616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1783" name="Shape 1783"/>
          <p:cNvSpPr/>
          <p:nvPr/>
        </p:nvSpPr>
        <p:spPr>
          <a:xfrm>
            <a:off x="3112589" y="545035"/>
            <a:ext cx="728813" cy="27634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4" name="Shape 17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10748" y="541247"/>
            <a:ext cx="287809" cy="2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Shape 1785"/>
          <p:cNvSpPr/>
          <p:nvPr/>
        </p:nvSpPr>
        <p:spPr>
          <a:xfrm>
            <a:off x="3339760" y="544975"/>
            <a:ext cx="53732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sp>
        <p:nvSpPr>
          <p:cNvPr id="1786" name="Shape 1786"/>
          <p:cNvSpPr/>
          <p:nvPr/>
        </p:nvSpPr>
        <p:spPr>
          <a:xfrm>
            <a:off x="940863" y="856945"/>
            <a:ext cx="2317855" cy="347151"/>
          </a:xfrm>
          <a:prstGeom prst="roundRect">
            <a:avLst>
              <a:gd fmla="val 16667" name="adj"/>
            </a:avLst>
          </a:prstGeom>
          <a:solidFill>
            <a:schemeClr val="dk1">
              <a:alpha val="3490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Shape 1787"/>
          <p:cNvSpPr/>
          <p:nvPr/>
        </p:nvSpPr>
        <p:spPr>
          <a:xfrm>
            <a:off x="1307019" y="862591"/>
            <a:ext cx="1601896" cy="3137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1/4</a:t>
            </a:r>
          </a:p>
        </p:txBody>
      </p:sp>
      <p:pic>
        <p:nvPicPr>
          <p:cNvPr id="1788" name="Shape 17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2926784" y="871439"/>
            <a:ext cx="326929" cy="31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Shape 17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-5400000">
            <a:off x="972477" y="862474"/>
            <a:ext cx="326929" cy="317918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Shape 1790"/>
          <p:cNvSpPr/>
          <p:nvPr/>
        </p:nvSpPr>
        <p:spPr>
          <a:xfrm>
            <a:off x="1779491" y="1643855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28575">
            <a:solidFill>
              <a:srgbClr val="7F6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1" name="Shape 17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25778" y="1313104"/>
            <a:ext cx="849497" cy="1117090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Shape 1792"/>
          <p:cNvSpPr/>
          <p:nvPr/>
        </p:nvSpPr>
        <p:spPr>
          <a:xfrm>
            <a:off x="2901011" y="1643733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Shape 1793"/>
          <p:cNvSpPr/>
          <p:nvPr/>
        </p:nvSpPr>
        <p:spPr>
          <a:xfrm>
            <a:off x="676545" y="1643501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4" name="Shape 17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27036" y="1366286"/>
            <a:ext cx="673981" cy="97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Shape 17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1243" y="1202596"/>
            <a:ext cx="792735" cy="112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Shape 1796"/>
          <p:cNvSpPr/>
          <p:nvPr/>
        </p:nvSpPr>
        <p:spPr>
          <a:xfrm>
            <a:off x="670929" y="2175030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궁기병</a:t>
            </a:r>
          </a:p>
        </p:txBody>
      </p:sp>
      <p:sp>
        <p:nvSpPr>
          <p:cNvPr id="1797" name="Shape 1797"/>
          <p:cNvSpPr/>
          <p:nvPr/>
        </p:nvSpPr>
        <p:spPr>
          <a:xfrm>
            <a:off x="1766692" y="2158708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기마병</a:t>
            </a:r>
          </a:p>
        </p:txBody>
      </p:sp>
      <p:sp>
        <p:nvSpPr>
          <p:cNvPr id="1798" name="Shape 1798"/>
          <p:cNvSpPr/>
          <p:nvPr/>
        </p:nvSpPr>
        <p:spPr>
          <a:xfrm>
            <a:off x="2899244" y="2168708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불사병</a:t>
            </a:r>
          </a:p>
        </p:txBody>
      </p:sp>
      <p:sp>
        <p:nvSpPr>
          <p:cNvPr id="1799" name="Shape 1799"/>
          <p:cNvSpPr/>
          <p:nvPr/>
        </p:nvSpPr>
        <p:spPr>
          <a:xfrm>
            <a:off x="1779491" y="2693147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0" name="Shape 18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37949" y="2348981"/>
            <a:ext cx="849497" cy="1117090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Shape 1801"/>
          <p:cNvSpPr/>
          <p:nvPr/>
        </p:nvSpPr>
        <p:spPr>
          <a:xfrm>
            <a:off x="2901011" y="2693025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Shape 1802"/>
          <p:cNvSpPr/>
          <p:nvPr/>
        </p:nvSpPr>
        <p:spPr>
          <a:xfrm>
            <a:off x="676545" y="2692793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3" name="Shape 18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27036" y="2415577"/>
            <a:ext cx="673981" cy="97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Shape 180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8602" y="2243010"/>
            <a:ext cx="792735" cy="112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Shape 1805"/>
          <p:cNvSpPr/>
          <p:nvPr/>
        </p:nvSpPr>
        <p:spPr>
          <a:xfrm>
            <a:off x="670929" y="3224322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궁기병</a:t>
            </a:r>
          </a:p>
        </p:txBody>
      </p:sp>
      <p:sp>
        <p:nvSpPr>
          <p:cNvPr id="1806" name="Shape 1806"/>
          <p:cNvSpPr/>
          <p:nvPr/>
        </p:nvSpPr>
        <p:spPr>
          <a:xfrm>
            <a:off x="1766692" y="3208000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기마병</a:t>
            </a:r>
          </a:p>
        </p:txBody>
      </p:sp>
      <p:sp>
        <p:nvSpPr>
          <p:cNvPr id="1807" name="Shape 1807"/>
          <p:cNvSpPr/>
          <p:nvPr/>
        </p:nvSpPr>
        <p:spPr>
          <a:xfrm>
            <a:off x="2899244" y="3218000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불사병</a:t>
            </a:r>
          </a:p>
        </p:txBody>
      </p:sp>
      <p:sp>
        <p:nvSpPr>
          <p:cNvPr id="1808" name="Shape 1808"/>
          <p:cNvSpPr/>
          <p:nvPr/>
        </p:nvSpPr>
        <p:spPr>
          <a:xfrm>
            <a:off x="1773606" y="3760605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9" name="Shape 18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32063" y="3416439"/>
            <a:ext cx="849497" cy="1117090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Shape 1810"/>
          <p:cNvSpPr/>
          <p:nvPr/>
        </p:nvSpPr>
        <p:spPr>
          <a:xfrm>
            <a:off x="2895125" y="3760482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Shape 1811"/>
          <p:cNvSpPr/>
          <p:nvPr/>
        </p:nvSpPr>
        <p:spPr>
          <a:xfrm>
            <a:off x="670658" y="3760251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2" name="Shape 18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21150" y="3483035"/>
            <a:ext cx="673981" cy="97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Shape 18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2716" y="3310469"/>
            <a:ext cx="792735" cy="112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Shape 1814"/>
          <p:cNvSpPr/>
          <p:nvPr/>
        </p:nvSpPr>
        <p:spPr>
          <a:xfrm>
            <a:off x="665043" y="4291780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궁기병</a:t>
            </a:r>
          </a:p>
        </p:txBody>
      </p:sp>
      <p:sp>
        <p:nvSpPr>
          <p:cNvPr id="1815" name="Shape 1815"/>
          <p:cNvSpPr/>
          <p:nvPr/>
        </p:nvSpPr>
        <p:spPr>
          <a:xfrm>
            <a:off x="1760807" y="4275458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기마병</a:t>
            </a:r>
          </a:p>
        </p:txBody>
      </p:sp>
      <p:sp>
        <p:nvSpPr>
          <p:cNvPr id="1816" name="Shape 1816"/>
          <p:cNvSpPr/>
          <p:nvPr/>
        </p:nvSpPr>
        <p:spPr>
          <a:xfrm>
            <a:off x="2893358" y="4285458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불사병</a:t>
            </a:r>
          </a:p>
        </p:txBody>
      </p:sp>
      <p:pic>
        <p:nvPicPr>
          <p:cNvPr id="1817" name="Shape 18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61494" y="1358550"/>
            <a:ext cx="269432" cy="281892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Shape 1818"/>
          <p:cNvSpPr/>
          <p:nvPr/>
        </p:nvSpPr>
        <p:spPr>
          <a:xfrm>
            <a:off x="998390" y="6108832"/>
            <a:ext cx="26901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병사를 선택하여 훈련을 시켜주세요.</a:t>
            </a:r>
          </a:p>
        </p:txBody>
      </p:sp>
      <p:sp>
        <p:nvSpPr>
          <p:cNvPr id="1819" name="Shape 1819"/>
          <p:cNvSpPr/>
          <p:nvPr/>
        </p:nvSpPr>
        <p:spPr>
          <a:xfrm>
            <a:off x="1760651" y="3201781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기마병</a:t>
            </a:r>
          </a:p>
        </p:txBody>
      </p:sp>
      <p:sp>
        <p:nvSpPr>
          <p:cNvPr id="1820" name="Shape 1820"/>
          <p:cNvSpPr/>
          <p:nvPr/>
        </p:nvSpPr>
        <p:spPr>
          <a:xfrm>
            <a:off x="2893203" y="3211781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불사병</a:t>
            </a:r>
          </a:p>
        </p:txBody>
      </p:sp>
      <p:sp>
        <p:nvSpPr>
          <p:cNvPr id="1821" name="Shape 1821"/>
          <p:cNvSpPr/>
          <p:nvPr/>
        </p:nvSpPr>
        <p:spPr>
          <a:xfrm>
            <a:off x="1754766" y="4269239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기마병</a:t>
            </a:r>
          </a:p>
        </p:txBody>
      </p:sp>
      <p:sp>
        <p:nvSpPr>
          <p:cNvPr id="1822" name="Shape 1822"/>
          <p:cNvSpPr/>
          <p:nvPr/>
        </p:nvSpPr>
        <p:spPr>
          <a:xfrm>
            <a:off x="2887317" y="4279239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불사병</a:t>
            </a:r>
          </a:p>
        </p:txBody>
      </p:sp>
      <p:sp>
        <p:nvSpPr>
          <p:cNvPr id="1823" name="Shape 1823"/>
          <p:cNvSpPr/>
          <p:nvPr/>
        </p:nvSpPr>
        <p:spPr>
          <a:xfrm>
            <a:off x="2221397" y="1941100"/>
            <a:ext cx="3321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824" name="Shape 1824"/>
          <p:cNvSpPr/>
          <p:nvPr/>
        </p:nvSpPr>
        <p:spPr>
          <a:xfrm>
            <a:off x="3297476" y="1944436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1825" name="Shape 1825"/>
          <p:cNvSpPr/>
          <p:nvPr/>
        </p:nvSpPr>
        <p:spPr>
          <a:xfrm>
            <a:off x="1063292" y="1956576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1826" name="Shape 1826"/>
          <p:cNvSpPr/>
          <p:nvPr/>
        </p:nvSpPr>
        <p:spPr>
          <a:xfrm>
            <a:off x="2224507" y="2989236"/>
            <a:ext cx="3321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827" name="Shape 1827"/>
          <p:cNvSpPr/>
          <p:nvPr/>
        </p:nvSpPr>
        <p:spPr>
          <a:xfrm>
            <a:off x="3300587" y="2992574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1828" name="Shape 1828"/>
          <p:cNvSpPr/>
          <p:nvPr/>
        </p:nvSpPr>
        <p:spPr>
          <a:xfrm>
            <a:off x="1066403" y="3004714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1829" name="Shape 1829"/>
          <p:cNvSpPr/>
          <p:nvPr/>
        </p:nvSpPr>
        <p:spPr>
          <a:xfrm>
            <a:off x="2227616" y="4037380"/>
            <a:ext cx="3321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830" name="Shape 1830"/>
          <p:cNvSpPr/>
          <p:nvPr/>
        </p:nvSpPr>
        <p:spPr>
          <a:xfrm>
            <a:off x="3303696" y="4040717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1831" name="Shape 1831"/>
          <p:cNvSpPr/>
          <p:nvPr/>
        </p:nvSpPr>
        <p:spPr>
          <a:xfrm>
            <a:off x="1069512" y="4052857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pic>
        <p:nvPicPr>
          <p:cNvPr id="1832" name="Shape 18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515957" y="907540"/>
            <a:ext cx="314313" cy="300155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Shape 1833"/>
          <p:cNvSpPr/>
          <p:nvPr/>
        </p:nvSpPr>
        <p:spPr>
          <a:xfrm>
            <a:off x="3836566" y="859804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Shape 1834"/>
          <p:cNvSpPr/>
          <p:nvPr/>
        </p:nvSpPr>
        <p:spPr>
          <a:xfrm>
            <a:off x="4395332" y="652629"/>
            <a:ext cx="3425419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목록형 UI로 변경 되어지면서 활성화 처리 되어지게 되어집니다.</a:t>
            </a:r>
          </a:p>
        </p:txBody>
      </p:sp>
      <p:sp>
        <p:nvSpPr>
          <p:cNvPr id="1835" name="Shape 1835"/>
          <p:cNvSpPr/>
          <p:nvPr/>
        </p:nvSpPr>
        <p:spPr>
          <a:xfrm>
            <a:off x="3754646" y="2880943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Shape 1836"/>
          <p:cNvSpPr/>
          <p:nvPr/>
        </p:nvSpPr>
        <p:spPr>
          <a:xfrm>
            <a:off x="4313412" y="2673769"/>
            <a:ext cx="3425419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이미지, 병사에 보유 개수, 병사에 이름 정보를 표현 해주게 되어집니다.</a:t>
            </a:r>
          </a:p>
        </p:txBody>
      </p:sp>
      <p:sp>
        <p:nvSpPr>
          <p:cNvPr id="1837" name="Shape 1837"/>
          <p:cNvSpPr/>
          <p:nvPr/>
        </p:nvSpPr>
        <p:spPr>
          <a:xfrm>
            <a:off x="3891739" y="6023819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Shape 1838"/>
          <p:cNvSpPr/>
          <p:nvPr/>
        </p:nvSpPr>
        <p:spPr>
          <a:xfrm>
            <a:off x="4450505" y="5816646"/>
            <a:ext cx="3425419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뒤로가기 버튼 및 안내 문구 입니다.</a:t>
            </a:r>
          </a:p>
        </p:txBody>
      </p:sp>
      <p:pic>
        <p:nvPicPr>
          <p:cNvPr id="1839" name="Shape 18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99996" y="3694535"/>
            <a:ext cx="269432" cy="281892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Shape 1840"/>
          <p:cNvSpPr/>
          <p:nvPr/>
        </p:nvSpPr>
        <p:spPr>
          <a:xfrm>
            <a:off x="3789507" y="3744780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Shape 1841"/>
          <p:cNvSpPr/>
          <p:nvPr/>
        </p:nvSpPr>
        <p:spPr>
          <a:xfrm>
            <a:off x="4348273" y="3537605"/>
            <a:ext cx="3425419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 표시 버튼을 클릭 시 상세 정보 화면으로 이동 되어지게 되어집니다.</a:t>
            </a:r>
          </a:p>
        </p:txBody>
      </p:sp>
      <p:sp>
        <p:nvSpPr>
          <p:cNvPr id="1842" name="Shape 1842"/>
          <p:cNvSpPr/>
          <p:nvPr/>
        </p:nvSpPr>
        <p:spPr>
          <a:xfrm>
            <a:off x="3697676" y="1952477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Shape 1843"/>
          <p:cNvSpPr/>
          <p:nvPr/>
        </p:nvSpPr>
        <p:spPr>
          <a:xfrm>
            <a:off x="4256442" y="1745303"/>
            <a:ext cx="3425419" cy="72573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병사는 버튼이 활성화 처리 되어지게 되어집니다.(테두리, 및 버튼 색상 변경 이 부분은 디자인 처리에 따라 변경 될 수 있음)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Shape 1848"/>
          <p:cNvGrpSpPr/>
          <p:nvPr/>
        </p:nvGrpSpPr>
        <p:grpSpPr>
          <a:xfrm>
            <a:off x="379994" y="522589"/>
            <a:ext cx="3518804" cy="6019031"/>
            <a:chOff x="4429073" y="514972"/>
            <a:chExt cx="3518804" cy="6019031"/>
          </a:xfrm>
        </p:grpSpPr>
        <p:sp>
          <p:nvSpPr>
            <p:cNvPr id="1849" name="Shape 1849"/>
            <p:cNvSpPr/>
            <p:nvPr/>
          </p:nvSpPr>
          <p:spPr>
            <a:xfrm>
              <a:off x="4449758" y="518270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50" name="Shape 18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73101" y="527918"/>
              <a:ext cx="3435976" cy="5427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1" name="Shape 1851"/>
            <p:cNvSpPr/>
            <p:nvPr/>
          </p:nvSpPr>
          <p:spPr>
            <a:xfrm>
              <a:off x="4457517" y="736774"/>
              <a:ext cx="3451559" cy="5232078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4990532" y="856945"/>
              <a:ext cx="2317855" cy="347151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3490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56687" y="862591"/>
              <a:ext cx="1601896" cy="3137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병영 1/4</a:t>
              </a:r>
            </a:p>
          </p:txBody>
        </p:sp>
        <p:pic>
          <p:nvPicPr>
            <p:cNvPr id="1854" name="Shape 18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976451" y="871439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5" name="Shape 18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-5400000">
              <a:off x="5022144" y="862474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6" name="Shape 1856"/>
            <p:cNvSpPr/>
            <p:nvPr/>
          </p:nvSpPr>
          <p:spPr>
            <a:xfrm>
              <a:off x="5829160" y="1643855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28575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57" name="Shape 18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75446" y="1313104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8" name="Shape 1858"/>
            <p:cNvSpPr/>
            <p:nvPr/>
          </p:nvSpPr>
          <p:spPr>
            <a:xfrm>
              <a:off x="6950679" y="1643733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4726212" y="1643501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0" name="Shape 18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76704" y="1366286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1" name="Shape 186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80910" y="1202596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2" name="Shape 1862"/>
            <p:cNvSpPr/>
            <p:nvPr/>
          </p:nvSpPr>
          <p:spPr>
            <a:xfrm>
              <a:off x="4720598" y="2175030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궁기병</a:t>
              </a: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816360" y="2158708"/>
              <a:ext cx="756000" cy="217717"/>
            </a:xfrm>
            <a:prstGeom prst="roundRect">
              <a:avLst>
                <a:gd fmla="val 16667" name="adj"/>
              </a:avLst>
            </a:prstGeom>
            <a:solidFill>
              <a:srgbClr val="FEE5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기마병</a:t>
              </a: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6948913" y="2168708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불사병</a:t>
              </a: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829160" y="2693147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6" name="Shape 18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87617" y="2348981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7" name="Shape 1867"/>
            <p:cNvSpPr/>
            <p:nvPr/>
          </p:nvSpPr>
          <p:spPr>
            <a:xfrm>
              <a:off x="6950679" y="2693025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4726212" y="2692793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9" name="Shape 18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76704" y="2415577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Shape 18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78271" y="2243010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1" name="Shape 1871"/>
            <p:cNvSpPr/>
            <p:nvPr/>
          </p:nvSpPr>
          <p:spPr>
            <a:xfrm>
              <a:off x="4720598" y="3224322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궁기병</a:t>
              </a: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816360" y="3208000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기마병</a:t>
              </a: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6948913" y="3218000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불사병</a:t>
              </a: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823273" y="3760605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75" name="Shape 18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81730" y="3416439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6" name="Shape 1876"/>
            <p:cNvSpPr/>
            <p:nvPr/>
          </p:nvSpPr>
          <p:spPr>
            <a:xfrm>
              <a:off x="6944793" y="3760482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Shape 1877"/>
            <p:cNvSpPr/>
            <p:nvPr/>
          </p:nvSpPr>
          <p:spPr>
            <a:xfrm>
              <a:off x="4720326" y="3760251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78" name="Shape 18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70818" y="3483035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9" name="Shape 187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72385" y="3310469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0" name="Shape 1880"/>
            <p:cNvSpPr/>
            <p:nvPr/>
          </p:nvSpPr>
          <p:spPr>
            <a:xfrm>
              <a:off x="4714712" y="4291780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궁기병</a:t>
              </a:r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810475" y="4275458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기마병</a:t>
              </a: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6943027" y="4285458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불사병</a:t>
              </a: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6277105" y="1947319"/>
              <a:ext cx="332142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  <p:sp>
          <p:nvSpPr>
            <p:cNvPr id="1884" name="Shape 1884"/>
            <p:cNvSpPr/>
            <p:nvPr/>
          </p:nvSpPr>
          <p:spPr>
            <a:xfrm>
              <a:off x="7353185" y="1950657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119001" y="1962797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1886" name="Shape 188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6417" y="1380271"/>
              <a:ext cx="269432" cy="281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7" name="Shape 1887"/>
            <p:cNvSpPr/>
            <p:nvPr/>
          </p:nvSpPr>
          <p:spPr>
            <a:xfrm>
              <a:off x="6280216" y="2995457"/>
              <a:ext cx="332142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  <p:sp>
          <p:nvSpPr>
            <p:cNvPr id="1888" name="Shape 1888"/>
            <p:cNvSpPr/>
            <p:nvPr/>
          </p:nvSpPr>
          <p:spPr>
            <a:xfrm>
              <a:off x="7356296" y="2998793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122112" y="3010933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1890" name="Shape 1890"/>
            <p:cNvSpPr/>
            <p:nvPr/>
          </p:nvSpPr>
          <p:spPr>
            <a:xfrm>
              <a:off x="6283326" y="4043600"/>
              <a:ext cx="332142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7359406" y="4046937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125221" y="4059076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1893" name="Shape 189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567756" y="894071"/>
              <a:ext cx="314313" cy="300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4" name="Shape 1894"/>
            <p:cNvSpPr/>
            <p:nvPr/>
          </p:nvSpPr>
          <p:spPr>
            <a:xfrm>
              <a:off x="4449744" y="804699"/>
              <a:ext cx="3451559" cy="4335220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3294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Shape 1895"/>
            <p:cNvSpPr/>
            <p:nvPr/>
          </p:nvSpPr>
          <p:spPr>
            <a:xfrm>
              <a:off x="4464135" y="534389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6" name="Shape 189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61419" y="514972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7" name="Shape 189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842373" y="574670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8" name="Shape 189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192385" y="542708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9" name="Shape 189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500373" y="531489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0" name="Shape 1900"/>
            <p:cNvSpPr/>
            <p:nvPr/>
          </p:nvSpPr>
          <p:spPr>
            <a:xfrm>
              <a:off x="4693667" y="53913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353932" y="52856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902" name="Shape 1902"/>
            <p:cNvSpPr/>
            <p:nvPr/>
          </p:nvSpPr>
          <p:spPr>
            <a:xfrm>
              <a:off x="6011578" y="52780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903" name="Shape 1903"/>
            <p:cNvSpPr/>
            <p:nvPr/>
          </p:nvSpPr>
          <p:spPr>
            <a:xfrm>
              <a:off x="6648985" y="52661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904" name="Shape 1904"/>
            <p:cNvSpPr/>
            <p:nvPr/>
          </p:nvSpPr>
          <p:spPr>
            <a:xfrm>
              <a:off x="7162257" y="545035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05" name="Shape 190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160415" y="541247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6" name="Shape 1906"/>
            <p:cNvSpPr/>
            <p:nvPr/>
          </p:nvSpPr>
          <p:spPr>
            <a:xfrm>
              <a:off x="7389428" y="544975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4458039" y="4821348"/>
              <a:ext cx="3455999" cy="1712655"/>
            </a:xfrm>
            <a:prstGeom prst="roundRect">
              <a:avLst>
                <a:gd fmla="val 5148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Shape 1908"/>
            <p:cNvSpPr/>
            <p:nvPr/>
          </p:nvSpPr>
          <p:spPr>
            <a:xfrm>
              <a:off x="4526632" y="6058705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4583687" y="5729642"/>
              <a:ext cx="191266" cy="48282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Shape 1910"/>
            <p:cNvSpPr/>
            <p:nvPr/>
          </p:nvSpPr>
          <p:spPr>
            <a:xfrm rot="5400000">
              <a:off x="6864091" y="5659681"/>
              <a:ext cx="191266" cy="191267"/>
            </a:xfrm>
            <a:custGeom>
              <a:pathLst>
                <a:path extrusionOk="0" h="120000" w="120000">
                  <a:moveTo>
                    <a:pt x="0" y="71479"/>
                  </a:moveTo>
                  <a:lnTo>
                    <a:pt x="0" y="51283"/>
                  </a:lnTo>
                  <a:cubicBezTo>
                    <a:pt x="0" y="48495"/>
                    <a:pt x="2260" y="46235"/>
                    <a:pt x="5048" y="46235"/>
                  </a:cubicBezTo>
                  <a:lnTo>
                    <a:pt x="43271" y="46235"/>
                  </a:lnTo>
                  <a:lnTo>
                    <a:pt x="43271" y="5048"/>
                  </a:lnTo>
                  <a:cubicBezTo>
                    <a:pt x="43271" y="2260"/>
                    <a:pt x="45532" y="0"/>
                    <a:pt x="48320" y="0"/>
                  </a:cubicBezTo>
                  <a:lnTo>
                    <a:pt x="68515" y="0"/>
                  </a:lnTo>
                  <a:cubicBezTo>
                    <a:pt x="71303" y="0"/>
                    <a:pt x="73564" y="2260"/>
                    <a:pt x="73564" y="5048"/>
                  </a:cubicBezTo>
                  <a:lnTo>
                    <a:pt x="73564" y="46235"/>
                  </a:lnTo>
                  <a:lnTo>
                    <a:pt x="114951" y="46235"/>
                  </a:lnTo>
                  <a:cubicBezTo>
                    <a:pt x="117739" y="46235"/>
                    <a:pt x="119999" y="48495"/>
                    <a:pt x="119999" y="51283"/>
                  </a:cubicBezTo>
                  <a:lnTo>
                    <a:pt x="119999" y="71479"/>
                  </a:lnTo>
                  <a:cubicBezTo>
                    <a:pt x="119999" y="74267"/>
                    <a:pt x="117739" y="76527"/>
                    <a:pt x="114951" y="76527"/>
                  </a:cubicBezTo>
                  <a:lnTo>
                    <a:pt x="73564" y="76527"/>
                  </a:lnTo>
                  <a:lnTo>
                    <a:pt x="73564" y="114951"/>
                  </a:lnTo>
                  <a:cubicBezTo>
                    <a:pt x="73564" y="117739"/>
                    <a:pt x="71303" y="120000"/>
                    <a:pt x="68515" y="120000"/>
                  </a:cubicBezTo>
                  <a:lnTo>
                    <a:pt x="48320" y="120000"/>
                  </a:lnTo>
                  <a:cubicBezTo>
                    <a:pt x="45532" y="120000"/>
                    <a:pt x="43271" y="117739"/>
                    <a:pt x="43271" y="114951"/>
                  </a:cubicBezTo>
                  <a:lnTo>
                    <a:pt x="43271" y="76527"/>
                  </a:lnTo>
                  <a:lnTo>
                    <a:pt x="5048" y="76527"/>
                  </a:lnTo>
                  <a:cubicBezTo>
                    <a:pt x="2260" y="76527"/>
                    <a:pt x="0" y="74267"/>
                    <a:pt x="0" y="71479"/>
                  </a:cubicBezTo>
                  <a:close/>
                </a:path>
              </a:pathLst>
            </a:custGeom>
            <a:solidFill>
              <a:srgbClr val="FBE4D4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4868769" y="5721041"/>
              <a:ext cx="1944000" cy="73001"/>
            </a:xfrm>
            <a:prstGeom prst="roundRect">
              <a:avLst>
                <a:gd fmla="val 16667" name="adj"/>
              </a:avLst>
            </a:prstGeom>
            <a:solidFill>
              <a:srgbClr val="1E4E79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7215560" y="5654805"/>
              <a:ext cx="585341" cy="18533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1913" name="Shape 19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23692" y="5642337"/>
              <a:ext cx="269331" cy="234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4" name="Shape 1914"/>
            <p:cNvSpPr/>
            <p:nvPr/>
          </p:nvSpPr>
          <p:spPr>
            <a:xfrm>
              <a:off x="5205967" y="6039012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즉시 훈련</a:t>
              </a: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6583113" y="6036789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병사 훈련</a:t>
              </a: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6851429" y="5996580"/>
              <a:ext cx="80342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05:27:32</a:t>
              </a:r>
            </a:p>
          </p:txBody>
        </p:sp>
        <p:pic>
          <p:nvPicPr>
            <p:cNvPr id="1917" name="Shape 191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1195832">
              <a:off x="6749427" y="6054520"/>
              <a:ext cx="106020" cy="159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8" name="Shape 191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33087" y="6016871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9" name="Shape 1919"/>
            <p:cNvSpPr/>
            <p:nvPr/>
          </p:nvSpPr>
          <p:spPr>
            <a:xfrm>
              <a:off x="5688996" y="5993703"/>
              <a:ext cx="63350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pic>
          <p:nvPicPr>
            <p:cNvPr id="1920" name="Shape 19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29073" y="4505551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1" name="Shape 1921"/>
            <p:cNvSpPr/>
            <p:nvPr/>
          </p:nvSpPr>
          <p:spPr>
            <a:xfrm>
              <a:off x="5806869" y="4520960"/>
              <a:ext cx="83067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기마병(c)</a:t>
              </a:r>
            </a:p>
          </p:txBody>
        </p:sp>
        <p:pic>
          <p:nvPicPr>
            <p:cNvPr id="1922" name="Shape 19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47258" y="4953928"/>
              <a:ext cx="129023" cy="172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3" name="Shape 19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202401" y="4940698"/>
              <a:ext cx="141924" cy="18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4" name="Shape 192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054260" y="4949621"/>
              <a:ext cx="200702" cy="1576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5" name="Shape 1925"/>
            <p:cNvGrpSpPr/>
            <p:nvPr/>
          </p:nvGrpSpPr>
          <p:grpSpPr>
            <a:xfrm>
              <a:off x="5430816" y="4891977"/>
              <a:ext cx="779068" cy="246224"/>
              <a:chOff x="4669050" y="4633860"/>
              <a:chExt cx="779068" cy="246224"/>
            </a:xfrm>
          </p:grpSpPr>
          <p:sp>
            <p:nvSpPr>
              <p:cNvPr id="1926" name="Shape 1926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27" name="Shape 1927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28" name="Shape 1928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29" name="Shape 1929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30" name="Shape 1930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1931" name="Shape 1931"/>
            <p:cNvGrpSpPr/>
            <p:nvPr/>
          </p:nvGrpSpPr>
          <p:grpSpPr>
            <a:xfrm>
              <a:off x="6296262" y="4881493"/>
              <a:ext cx="779068" cy="246224"/>
              <a:chOff x="4669050" y="4633860"/>
              <a:chExt cx="779068" cy="246224"/>
            </a:xfrm>
          </p:grpSpPr>
          <p:sp>
            <p:nvSpPr>
              <p:cNvPr id="1932" name="Shape 1932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33" name="Shape 1933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34" name="Shape 1934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35" name="Shape 1935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36" name="Shape 1936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1937" name="Shape 1937"/>
            <p:cNvGrpSpPr/>
            <p:nvPr/>
          </p:nvGrpSpPr>
          <p:grpSpPr>
            <a:xfrm>
              <a:off x="7168808" y="4880279"/>
              <a:ext cx="779068" cy="246224"/>
              <a:chOff x="4669050" y="4633860"/>
              <a:chExt cx="779068" cy="246224"/>
            </a:xfrm>
          </p:grpSpPr>
          <p:sp>
            <p:nvSpPr>
              <p:cNvPr id="1938" name="Shape 1938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39" name="Shape 1939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40" name="Shape 1940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41" name="Shape 1941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1942" name="Shape 1942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sp>
          <p:nvSpPr>
            <p:cNvPr id="1943" name="Shape 1943"/>
            <p:cNvSpPr/>
            <p:nvPr/>
          </p:nvSpPr>
          <p:spPr>
            <a:xfrm>
              <a:off x="5232783" y="5226782"/>
              <a:ext cx="2647177" cy="307204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26666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44" name="Shape 19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03160" y="5235221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5" name="Shape 194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584114" y="5294919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6" name="Shape 194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934126" y="5262957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7" name="Shape 194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242114" y="5251739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8" name="Shape 1948"/>
            <p:cNvSpPr/>
            <p:nvPr/>
          </p:nvSpPr>
          <p:spPr>
            <a:xfrm>
              <a:off x="5435408" y="5259380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949" name="Shape 1949"/>
            <p:cNvSpPr/>
            <p:nvPr/>
          </p:nvSpPr>
          <p:spPr>
            <a:xfrm>
              <a:off x="6095673" y="5248812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6753318" y="5248053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7390725" y="524686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cxnSp>
          <p:nvCxnSpPr>
            <p:cNvPr id="1952" name="Shape 1952"/>
            <p:cNvCxnSpPr/>
            <p:nvPr/>
          </p:nvCxnSpPr>
          <p:spPr>
            <a:xfrm>
              <a:off x="4458905" y="5991282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1953" name="Shape 1953"/>
          <p:cNvSpPr/>
          <p:nvPr/>
        </p:nvSpPr>
        <p:spPr>
          <a:xfrm>
            <a:off x="210437" y="70680"/>
            <a:ext cx="224933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병영(상/하 스크롤 UI)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Shape 1954"/>
          <p:cNvSpPr/>
          <p:nvPr/>
        </p:nvSpPr>
        <p:spPr>
          <a:xfrm>
            <a:off x="3967576" y="5205869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Shape 1955"/>
          <p:cNvSpPr/>
          <p:nvPr/>
        </p:nvSpPr>
        <p:spPr>
          <a:xfrm>
            <a:off x="4526342" y="4777160"/>
            <a:ext cx="4906906" cy="116880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이미지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병사의 스텟 정보를 보여주게 되어집니다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병사를 선택 함에 따라 필요한 자원 정보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드래그를 통해 병사 수량을 조절 할 수 있습니다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시스템 키패드 를 사용하여 병사 수량을 입력 할 수 있습니다.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Shape 1960"/>
          <p:cNvSpPr/>
          <p:nvPr/>
        </p:nvSpPr>
        <p:spPr>
          <a:xfrm>
            <a:off x="400681" y="525887"/>
            <a:ext cx="3461146" cy="601396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1" name="Shape 19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022" y="535535"/>
            <a:ext cx="3435976" cy="5427533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Shape 1962"/>
          <p:cNvSpPr/>
          <p:nvPr/>
        </p:nvSpPr>
        <p:spPr>
          <a:xfrm>
            <a:off x="408439" y="744391"/>
            <a:ext cx="3451559" cy="5232078"/>
          </a:xfrm>
          <a:prstGeom prst="roundRect">
            <a:avLst>
              <a:gd fmla="val 1694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Shape 1963"/>
          <p:cNvSpPr/>
          <p:nvPr/>
        </p:nvSpPr>
        <p:spPr>
          <a:xfrm>
            <a:off x="941454" y="864562"/>
            <a:ext cx="2317855" cy="347151"/>
          </a:xfrm>
          <a:prstGeom prst="roundRect">
            <a:avLst>
              <a:gd fmla="val 16667" name="adj"/>
            </a:avLst>
          </a:prstGeom>
          <a:solidFill>
            <a:schemeClr val="dk1">
              <a:alpha val="3490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Shape 1964"/>
          <p:cNvSpPr/>
          <p:nvPr/>
        </p:nvSpPr>
        <p:spPr>
          <a:xfrm>
            <a:off x="1307608" y="870208"/>
            <a:ext cx="1601896" cy="3137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1/4</a:t>
            </a:r>
          </a:p>
        </p:txBody>
      </p:sp>
      <p:pic>
        <p:nvPicPr>
          <p:cNvPr id="1965" name="Shape 19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927374" y="879056"/>
            <a:ext cx="326929" cy="31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Shape 19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973066" y="870091"/>
            <a:ext cx="326929" cy="317918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Shape 1967"/>
          <p:cNvSpPr/>
          <p:nvPr/>
        </p:nvSpPr>
        <p:spPr>
          <a:xfrm>
            <a:off x="1780082" y="1651472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28575">
            <a:solidFill>
              <a:srgbClr val="7F6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8" name="Shape 19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6368" y="1320721"/>
            <a:ext cx="849497" cy="1117090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Shape 1969"/>
          <p:cNvSpPr/>
          <p:nvPr/>
        </p:nvSpPr>
        <p:spPr>
          <a:xfrm>
            <a:off x="2901601" y="1651350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Shape 1970"/>
          <p:cNvSpPr/>
          <p:nvPr/>
        </p:nvSpPr>
        <p:spPr>
          <a:xfrm>
            <a:off x="677135" y="1651118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1" name="Shape 19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7626" y="1373903"/>
            <a:ext cx="673981" cy="97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Shape 19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833" y="1210213"/>
            <a:ext cx="792735" cy="112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Shape 1973"/>
          <p:cNvSpPr/>
          <p:nvPr/>
        </p:nvSpPr>
        <p:spPr>
          <a:xfrm>
            <a:off x="671520" y="2182647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궁기병</a:t>
            </a:r>
          </a:p>
        </p:txBody>
      </p:sp>
      <p:sp>
        <p:nvSpPr>
          <p:cNvPr id="1974" name="Shape 1974"/>
          <p:cNvSpPr/>
          <p:nvPr/>
        </p:nvSpPr>
        <p:spPr>
          <a:xfrm>
            <a:off x="1767283" y="2166325"/>
            <a:ext cx="756000" cy="217717"/>
          </a:xfrm>
          <a:prstGeom prst="roundRect">
            <a:avLst>
              <a:gd fmla="val 16667" name="adj"/>
            </a:avLst>
          </a:prstGeom>
          <a:solidFill>
            <a:srgbClr val="FEE5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기마병</a:t>
            </a:r>
          </a:p>
        </p:txBody>
      </p:sp>
      <p:sp>
        <p:nvSpPr>
          <p:cNvPr id="1975" name="Shape 1975"/>
          <p:cNvSpPr/>
          <p:nvPr/>
        </p:nvSpPr>
        <p:spPr>
          <a:xfrm>
            <a:off x="2899834" y="2176325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불사병</a:t>
            </a:r>
          </a:p>
        </p:txBody>
      </p:sp>
      <p:sp>
        <p:nvSpPr>
          <p:cNvPr id="1976" name="Shape 1976"/>
          <p:cNvSpPr/>
          <p:nvPr/>
        </p:nvSpPr>
        <p:spPr>
          <a:xfrm>
            <a:off x="1780082" y="2700764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7" name="Shape 19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8539" y="2356598"/>
            <a:ext cx="849497" cy="1117090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Shape 1978"/>
          <p:cNvSpPr/>
          <p:nvPr/>
        </p:nvSpPr>
        <p:spPr>
          <a:xfrm>
            <a:off x="2901601" y="2700641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Shape 1979"/>
          <p:cNvSpPr/>
          <p:nvPr/>
        </p:nvSpPr>
        <p:spPr>
          <a:xfrm>
            <a:off x="677135" y="2700410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0" name="Shape 19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7626" y="2423194"/>
            <a:ext cx="673981" cy="97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Shape 19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193" y="2250627"/>
            <a:ext cx="792735" cy="112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Shape 1982"/>
          <p:cNvSpPr/>
          <p:nvPr/>
        </p:nvSpPr>
        <p:spPr>
          <a:xfrm>
            <a:off x="671520" y="3231939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궁기병</a:t>
            </a:r>
          </a:p>
        </p:txBody>
      </p:sp>
      <p:sp>
        <p:nvSpPr>
          <p:cNvPr id="1983" name="Shape 1983"/>
          <p:cNvSpPr/>
          <p:nvPr/>
        </p:nvSpPr>
        <p:spPr>
          <a:xfrm>
            <a:off x="1767283" y="3215617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기마병</a:t>
            </a:r>
          </a:p>
        </p:txBody>
      </p:sp>
      <p:sp>
        <p:nvSpPr>
          <p:cNvPr id="1984" name="Shape 1984"/>
          <p:cNvSpPr/>
          <p:nvPr/>
        </p:nvSpPr>
        <p:spPr>
          <a:xfrm>
            <a:off x="2899834" y="3225617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불사병</a:t>
            </a:r>
          </a:p>
        </p:txBody>
      </p:sp>
      <p:sp>
        <p:nvSpPr>
          <p:cNvPr id="1985" name="Shape 1985"/>
          <p:cNvSpPr/>
          <p:nvPr/>
        </p:nvSpPr>
        <p:spPr>
          <a:xfrm>
            <a:off x="1774196" y="3768221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6" name="Shape 19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2652" y="3424055"/>
            <a:ext cx="849497" cy="1117090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Shape 1987"/>
          <p:cNvSpPr/>
          <p:nvPr/>
        </p:nvSpPr>
        <p:spPr>
          <a:xfrm>
            <a:off x="2895716" y="3768100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Shape 1988"/>
          <p:cNvSpPr/>
          <p:nvPr/>
        </p:nvSpPr>
        <p:spPr>
          <a:xfrm>
            <a:off x="671249" y="3767869"/>
            <a:ext cx="742164" cy="678223"/>
          </a:xfrm>
          <a:prstGeom prst="roundRect">
            <a:avLst>
              <a:gd fmla="val 873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9" name="Shape 19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1741" y="3490653"/>
            <a:ext cx="673981" cy="97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Shape 19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3306" y="3318085"/>
            <a:ext cx="792735" cy="112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991" name="Shape 1991"/>
          <p:cNvSpPr/>
          <p:nvPr/>
        </p:nvSpPr>
        <p:spPr>
          <a:xfrm>
            <a:off x="665633" y="4299396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궁기병</a:t>
            </a:r>
          </a:p>
        </p:txBody>
      </p:sp>
      <p:sp>
        <p:nvSpPr>
          <p:cNvPr id="1992" name="Shape 1992"/>
          <p:cNvSpPr/>
          <p:nvPr/>
        </p:nvSpPr>
        <p:spPr>
          <a:xfrm>
            <a:off x="1761397" y="4283076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기마병</a:t>
            </a:r>
          </a:p>
        </p:txBody>
      </p:sp>
      <p:sp>
        <p:nvSpPr>
          <p:cNvPr id="1993" name="Shape 1993"/>
          <p:cNvSpPr/>
          <p:nvPr/>
        </p:nvSpPr>
        <p:spPr>
          <a:xfrm>
            <a:off x="2893949" y="4293076"/>
            <a:ext cx="756000" cy="2177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불사병</a:t>
            </a:r>
          </a:p>
        </p:txBody>
      </p:sp>
      <p:sp>
        <p:nvSpPr>
          <p:cNvPr id="1994" name="Shape 1994"/>
          <p:cNvSpPr/>
          <p:nvPr/>
        </p:nvSpPr>
        <p:spPr>
          <a:xfrm>
            <a:off x="2228027" y="1954936"/>
            <a:ext cx="3321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95" name="Shape 1995"/>
          <p:cNvSpPr/>
          <p:nvPr/>
        </p:nvSpPr>
        <p:spPr>
          <a:xfrm>
            <a:off x="3304107" y="1958274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1996" name="Shape 1996"/>
          <p:cNvSpPr/>
          <p:nvPr/>
        </p:nvSpPr>
        <p:spPr>
          <a:xfrm>
            <a:off x="1069924" y="1970414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pic>
        <p:nvPicPr>
          <p:cNvPr id="1997" name="Shape 19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47340" y="1387888"/>
            <a:ext cx="269432" cy="281892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Shape 1998"/>
          <p:cNvSpPr/>
          <p:nvPr/>
        </p:nvSpPr>
        <p:spPr>
          <a:xfrm>
            <a:off x="2231138" y="3003074"/>
            <a:ext cx="3321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1999" name="Shape 1999"/>
          <p:cNvSpPr/>
          <p:nvPr/>
        </p:nvSpPr>
        <p:spPr>
          <a:xfrm>
            <a:off x="3307217" y="3006410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2000" name="Shape 2000"/>
          <p:cNvSpPr/>
          <p:nvPr/>
        </p:nvSpPr>
        <p:spPr>
          <a:xfrm>
            <a:off x="1073033" y="3018550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2001" name="Shape 2001"/>
          <p:cNvSpPr/>
          <p:nvPr/>
        </p:nvSpPr>
        <p:spPr>
          <a:xfrm>
            <a:off x="2234248" y="4051217"/>
            <a:ext cx="3321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002" name="Shape 2002"/>
          <p:cNvSpPr/>
          <p:nvPr/>
        </p:nvSpPr>
        <p:spPr>
          <a:xfrm>
            <a:off x="3310328" y="4054553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2003" name="Shape 2003"/>
          <p:cNvSpPr/>
          <p:nvPr/>
        </p:nvSpPr>
        <p:spPr>
          <a:xfrm>
            <a:off x="1076144" y="4066694"/>
            <a:ext cx="4058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pic>
        <p:nvPicPr>
          <p:cNvPr id="2004" name="Shape 20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18678" y="901688"/>
            <a:ext cx="314313" cy="300155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Shape 2005"/>
          <p:cNvSpPr/>
          <p:nvPr/>
        </p:nvSpPr>
        <p:spPr>
          <a:xfrm>
            <a:off x="415058" y="542006"/>
            <a:ext cx="3435976" cy="25199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6" name="Shape 20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2341" y="522589"/>
            <a:ext cx="249916" cy="2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Shape 20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93294" y="582287"/>
            <a:ext cx="206542" cy="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Shape 20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3307" y="550325"/>
            <a:ext cx="206542" cy="23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Shape 20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1295" y="539106"/>
            <a:ext cx="227382" cy="261644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Shape 2010"/>
          <p:cNvSpPr/>
          <p:nvPr/>
        </p:nvSpPr>
        <p:spPr>
          <a:xfrm>
            <a:off x="644589" y="546749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011" name="Shape 2011"/>
          <p:cNvSpPr/>
          <p:nvPr/>
        </p:nvSpPr>
        <p:spPr>
          <a:xfrm>
            <a:off x="1304854" y="536181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012" name="Shape 2012"/>
          <p:cNvSpPr/>
          <p:nvPr/>
        </p:nvSpPr>
        <p:spPr>
          <a:xfrm>
            <a:off x="1962500" y="535420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013" name="Shape 2013"/>
          <p:cNvSpPr/>
          <p:nvPr/>
        </p:nvSpPr>
        <p:spPr>
          <a:xfrm>
            <a:off x="2599907" y="534233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014" name="Shape 2014"/>
          <p:cNvSpPr/>
          <p:nvPr/>
        </p:nvSpPr>
        <p:spPr>
          <a:xfrm>
            <a:off x="3113178" y="552652"/>
            <a:ext cx="728813" cy="27634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5" name="Shape 20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11338" y="548864"/>
            <a:ext cx="287809" cy="2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Shape 2016"/>
          <p:cNvSpPr/>
          <p:nvPr/>
        </p:nvSpPr>
        <p:spPr>
          <a:xfrm>
            <a:off x="3340351" y="552591"/>
            <a:ext cx="53732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sp>
        <p:nvSpPr>
          <p:cNvPr id="2017" name="Shape 2017"/>
          <p:cNvSpPr/>
          <p:nvPr/>
        </p:nvSpPr>
        <p:spPr>
          <a:xfrm>
            <a:off x="477554" y="6066321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cxnSp>
        <p:nvCxnSpPr>
          <p:cNvPr id="2018" name="Shape 2018"/>
          <p:cNvCxnSpPr/>
          <p:nvPr/>
        </p:nvCxnSpPr>
        <p:spPr>
          <a:xfrm>
            <a:off x="409827" y="5998898"/>
            <a:ext cx="346114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19" name="Shape 2019"/>
          <p:cNvSpPr/>
          <p:nvPr/>
        </p:nvSpPr>
        <p:spPr>
          <a:xfrm>
            <a:off x="210437" y="70680"/>
            <a:ext cx="224933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병영(상/하 스크롤 UI)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Shape 2020"/>
          <p:cNvSpPr/>
          <p:nvPr/>
        </p:nvSpPr>
        <p:spPr>
          <a:xfrm>
            <a:off x="3967576" y="5205869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Shape 2021"/>
          <p:cNvSpPr/>
          <p:nvPr/>
        </p:nvSpPr>
        <p:spPr>
          <a:xfrm>
            <a:off x="4526342" y="4777160"/>
            <a:ext cx="4906906" cy="116880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이미지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병사의 스텟 정보를 보여주게 되어집니다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병사를 선택 함에 따라 필요한 자원 정보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드래그를 통해 병사 수량을 조절 할 수 있습니다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시스템 키패드 를 사용하여 병사 수량을 입력 할 수 있습니다.</a:t>
            </a:r>
          </a:p>
        </p:txBody>
      </p:sp>
      <p:sp>
        <p:nvSpPr>
          <p:cNvPr id="2022" name="Shape 2022"/>
          <p:cNvSpPr/>
          <p:nvPr/>
        </p:nvSpPr>
        <p:spPr>
          <a:xfrm>
            <a:off x="401684" y="5252176"/>
            <a:ext cx="3455999" cy="709989"/>
          </a:xfrm>
          <a:prstGeom prst="roundRect">
            <a:avLst>
              <a:gd fmla="val 8750" name="adj"/>
            </a:avLst>
          </a:prstGeom>
          <a:solidFill>
            <a:srgbClr val="262626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Shape 2023"/>
          <p:cNvSpPr/>
          <p:nvPr/>
        </p:nvSpPr>
        <p:spPr>
          <a:xfrm>
            <a:off x="385744" y="5320482"/>
            <a:ext cx="89159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기마병(C) </a:t>
            </a:r>
          </a:p>
        </p:txBody>
      </p:sp>
      <p:sp>
        <p:nvSpPr>
          <p:cNvPr id="2024" name="Shape 2024"/>
          <p:cNvSpPr/>
          <p:nvPr/>
        </p:nvSpPr>
        <p:spPr>
          <a:xfrm>
            <a:off x="500943" y="5634253"/>
            <a:ext cx="3258755" cy="22691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Shape 2025"/>
          <p:cNvSpPr/>
          <p:nvPr/>
        </p:nvSpPr>
        <p:spPr>
          <a:xfrm>
            <a:off x="2944073" y="532653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2026" name="Shape 20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195832">
            <a:off x="2842070" y="5384470"/>
            <a:ext cx="106020" cy="15903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Shape 2027"/>
          <p:cNvSpPr/>
          <p:nvPr/>
        </p:nvSpPr>
        <p:spPr>
          <a:xfrm>
            <a:off x="500941" y="5634298"/>
            <a:ext cx="1091224" cy="215999"/>
          </a:xfrm>
          <a:prstGeom prst="roundRect">
            <a:avLst>
              <a:gd fmla="val 16667" name="adj"/>
            </a:avLst>
          </a:prstGeom>
          <a:solidFill>
            <a:srgbClr val="548135"/>
          </a:solidFill>
          <a:ln cap="flat" cmpd="sng" w="9525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Shape 2028"/>
          <p:cNvSpPr/>
          <p:nvPr/>
        </p:nvSpPr>
        <p:spPr>
          <a:xfrm>
            <a:off x="2526758" y="6059423"/>
            <a:ext cx="1260933" cy="4573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pic>
        <p:nvPicPr>
          <p:cNvPr id="2029" name="Shape 20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61284" y="6049273"/>
            <a:ext cx="287809" cy="2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Shape 2030"/>
          <p:cNvSpPr/>
          <p:nvPr/>
        </p:nvSpPr>
        <p:spPr>
          <a:xfrm>
            <a:off x="2990298" y="6035244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sp>
        <p:nvSpPr>
          <p:cNvPr id="2031" name="Shape 2031"/>
          <p:cNvSpPr/>
          <p:nvPr/>
        </p:nvSpPr>
        <p:spPr>
          <a:xfrm>
            <a:off x="3903430" y="6258298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Shape 2032"/>
          <p:cNvSpPr/>
          <p:nvPr/>
        </p:nvSpPr>
        <p:spPr>
          <a:xfrm>
            <a:off x="4364407" y="6051123"/>
            <a:ext cx="3742092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가속을 사용하여 훈련을 완료 할 수 있습니다.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Shape 2037"/>
          <p:cNvSpPr/>
          <p:nvPr/>
        </p:nvSpPr>
        <p:spPr>
          <a:xfrm>
            <a:off x="210437" y="70680"/>
            <a:ext cx="224933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병영(상/하 스크롤 UI)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Shape 2038"/>
          <p:cNvSpPr/>
          <p:nvPr/>
        </p:nvSpPr>
        <p:spPr>
          <a:xfrm>
            <a:off x="3903430" y="6258298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Shape 2039"/>
          <p:cNvSpPr/>
          <p:nvPr/>
        </p:nvSpPr>
        <p:spPr>
          <a:xfrm>
            <a:off x="4364407" y="6051123"/>
            <a:ext cx="3742092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 진행 중 상태의 경우 즉시훈련 / 병사 훈련은 비활성화 처리 하도록 합니다.</a:t>
            </a:r>
          </a:p>
        </p:txBody>
      </p:sp>
      <p:grpSp>
        <p:nvGrpSpPr>
          <p:cNvPr id="2040" name="Shape 2040"/>
          <p:cNvGrpSpPr/>
          <p:nvPr/>
        </p:nvGrpSpPr>
        <p:grpSpPr>
          <a:xfrm>
            <a:off x="532394" y="674989"/>
            <a:ext cx="3518804" cy="6019031"/>
            <a:chOff x="4429073" y="514972"/>
            <a:chExt cx="3518804" cy="6019031"/>
          </a:xfrm>
        </p:grpSpPr>
        <p:sp>
          <p:nvSpPr>
            <p:cNvPr id="2041" name="Shape 2041"/>
            <p:cNvSpPr/>
            <p:nvPr/>
          </p:nvSpPr>
          <p:spPr>
            <a:xfrm>
              <a:off x="4449758" y="518270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2" name="Shape 20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73101" y="527918"/>
              <a:ext cx="3435976" cy="5427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3" name="Shape 2043"/>
            <p:cNvSpPr/>
            <p:nvPr/>
          </p:nvSpPr>
          <p:spPr>
            <a:xfrm>
              <a:off x="4457517" y="736774"/>
              <a:ext cx="3451559" cy="5232078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4990532" y="856945"/>
              <a:ext cx="2317855" cy="347151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3490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5356687" y="862591"/>
              <a:ext cx="1601896" cy="3137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병영 1/4</a:t>
              </a:r>
            </a:p>
          </p:txBody>
        </p:sp>
        <p:pic>
          <p:nvPicPr>
            <p:cNvPr id="2046" name="Shape 20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976451" y="871439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7" name="Shape 20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-5400000">
              <a:off x="5022144" y="862474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8" name="Shape 2048"/>
            <p:cNvSpPr/>
            <p:nvPr/>
          </p:nvSpPr>
          <p:spPr>
            <a:xfrm>
              <a:off x="5829160" y="1643855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28575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9" name="Shape 20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75446" y="1313104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0" name="Shape 2050"/>
            <p:cNvSpPr/>
            <p:nvPr/>
          </p:nvSpPr>
          <p:spPr>
            <a:xfrm>
              <a:off x="6950679" y="1643733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Shape 2051"/>
            <p:cNvSpPr/>
            <p:nvPr/>
          </p:nvSpPr>
          <p:spPr>
            <a:xfrm>
              <a:off x="4726212" y="1643501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2" name="Shape 20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76704" y="1366286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3" name="Shape 20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80910" y="1202596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4" name="Shape 2054"/>
            <p:cNvSpPr/>
            <p:nvPr/>
          </p:nvSpPr>
          <p:spPr>
            <a:xfrm>
              <a:off x="4720598" y="2175030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궁기병</a:t>
              </a:r>
            </a:p>
          </p:txBody>
        </p:sp>
        <p:sp>
          <p:nvSpPr>
            <p:cNvPr id="2055" name="Shape 2055"/>
            <p:cNvSpPr/>
            <p:nvPr/>
          </p:nvSpPr>
          <p:spPr>
            <a:xfrm>
              <a:off x="5816360" y="2158708"/>
              <a:ext cx="756000" cy="217717"/>
            </a:xfrm>
            <a:prstGeom prst="roundRect">
              <a:avLst>
                <a:gd fmla="val 16667" name="adj"/>
              </a:avLst>
            </a:prstGeom>
            <a:solidFill>
              <a:srgbClr val="FEE5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기마병</a:t>
              </a:r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948913" y="2168708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불사병</a:t>
              </a:r>
            </a:p>
          </p:txBody>
        </p:sp>
        <p:sp>
          <p:nvSpPr>
            <p:cNvPr id="2057" name="Shape 2057"/>
            <p:cNvSpPr/>
            <p:nvPr/>
          </p:nvSpPr>
          <p:spPr>
            <a:xfrm>
              <a:off x="5829160" y="2693147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8" name="Shape 20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87617" y="2348981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9" name="Shape 2059"/>
            <p:cNvSpPr/>
            <p:nvPr/>
          </p:nvSpPr>
          <p:spPr>
            <a:xfrm>
              <a:off x="6950679" y="2693025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Shape 2060"/>
            <p:cNvSpPr/>
            <p:nvPr/>
          </p:nvSpPr>
          <p:spPr>
            <a:xfrm>
              <a:off x="4726212" y="2692793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1" name="Shape 20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76704" y="2415577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2" name="Shape 20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78271" y="2243010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3" name="Shape 2063"/>
            <p:cNvSpPr/>
            <p:nvPr/>
          </p:nvSpPr>
          <p:spPr>
            <a:xfrm>
              <a:off x="4720598" y="3224322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궁기병</a:t>
              </a:r>
            </a:p>
          </p:txBody>
        </p:sp>
        <p:sp>
          <p:nvSpPr>
            <p:cNvPr id="2064" name="Shape 2064"/>
            <p:cNvSpPr/>
            <p:nvPr/>
          </p:nvSpPr>
          <p:spPr>
            <a:xfrm>
              <a:off x="5816360" y="3208000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기마병</a:t>
              </a:r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948913" y="3218000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불사병</a:t>
              </a:r>
            </a:p>
          </p:txBody>
        </p:sp>
        <p:sp>
          <p:nvSpPr>
            <p:cNvPr id="2066" name="Shape 2066"/>
            <p:cNvSpPr/>
            <p:nvPr/>
          </p:nvSpPr>
          <p:spPr>
            <a:xfrm>
              <a:off x="5823273" y="3760605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7" name="Shape 20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81730" y="3416439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8" name="Shape 2068"/>
            <p:cNvSpPr/>
            <p:nvPr/>
          </p:nvSpPr>
          <p:spPr>
            <a:xfrm>
              <a:off x="6944793" y="3760482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Shape 2069"/>
            <p:cNvSpPr/>
            <p:nvPr/>
          </p:nvSpPr>
          <p:spPr>
            <a:xfrm>
              <a:off x="4720326" y="3760251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0" name="Shape 20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70818" y="3483035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1" name="Shape 20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72385" y="3310469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2" name="Shape 2072"/>
            <p:cNvSpPr/>
            <p:nvPr/>
          </p:nvSpPr>
          <p:spPr>
            <a:xfrm>
              <a:off x="4714712" y="4291780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궁기병</a:t>
              </a:r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810475" y="4275458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기마병</a:t>
              </a: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6943027" y="4285458"/>
              <a:ext cx="756000" cy="21771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불사병</a:t>
              </a:r>
            </a:p>
          </p:txBody>
        </p:sp>
        <p:sp>
          <p:nvSpPr>
            <p:cNvPr id="2075" name="Shape 2075"/>
            <p:cNvSpPr/>
            <p:nvPr/>
          </p:nvSpPr>
          <p:spPr>
            <a:xfrm>
              <a:off x="6277105" y="1947319"/>
              <a:ext cx="332142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  <p:sp>
          <p:nvSpPr>
            <p:cNvPr id="2076" name="Shape 2076"/>
            <p:cNvSpPr/>
            <p:nvPr/>
          </p:nvSpPr>
          <p:spPr>
            <a:xfrm>
              <a:off x="7353185" y="1950657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119001" y="1962797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2078" name="Shape 207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6417" y="1380271"/>
              <a:ext cx="269432" cy="281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9" name="Shape 2079"/>
            <p:cNvSpPr/>
            <p:nvPr/>
          </p:nvSpPr>
          <p:spPr>
            <a:xfrm>
              <a:off x="6280216" y="2995457"/>
              <a:ext cx="332142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7356296" y="2998793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122112" y="3010933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6283326" y="4043600"/>
              <a:ext cx="332142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7359406" y="4046937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125221" y="4059076"/>
              <a:ext cx="4058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2085" name="Shape 20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567756" y="894071"/>
              <a:ext cx="314313" cy="300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6" name="Shape 2086"/>
            <p:cNvSpPr/>
            <p:nvPr/>
          </p:nvSpPr>
          <p:spPr>
            <a:xfrm>
              <a:off x="4449744" y="804699"/>
              <a:ext cx="3451559" cy="4335220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3294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4464135" y="534389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8" name="Shape 208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61419" y="514972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9" name="Shape 208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842373" y="574670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0" name="Shape 209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192385" y="542708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1" name="Shape 209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500373" y="531489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2" name="Shape 2092"/>
            <p:cNvSpPr/>
            <p:nvPr/>
          </p:nvSpPr>
          <p:spPr>
            <a:xfrm>
              <a:off x="4693667" y="53913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353932" y="52856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094" name="Shape 2094"/>
            <p:cNvSpPr/>
            <p:nvPr/>
          </p:nvSpPr>
          <p:spPr>
            <a:xfrm>
              <a:off x="6011578" y="52780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095" name="Shape 2095"/>
            <p:cNvSpPr/>
            <p:nvPr/>
          </p:nvSpPr>
          <p:spPr>
            <a:xfrm>
              <a:off x="6648985" y="52661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096" name="Shape 2096"/>
            <p:cNvSpPr/>
            <p:nvPr/>
          </p:nvSpPr>
          <p:spPr>
            <a:xfrm>
              <a:off x="7162257" y="545035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7" name="Shape 209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160415" y="541247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8" name="Shape 2098"/>
            <p:cNvSpPr/>
            <p:nvPr/>
          </p:nvSpPr>
          <p:spPr>
            <a:xfrm>
              <a:off x="7389428" y="544975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099" name="Shape 2099"/>
            <p:cNvSpPr/>
            <p:nvPr/>
          </p:nvSpPr>
          <p:spPr>
            <a:xfrm>
              <a:off x="4458039" y="4821348"/>
              <a:ext cx="3455999" cy="1712655"/>
            </a:xfrm>
            <a:prstGeom prst="roundRect">
              <a:avLst>
                <a:gd fmla="val 5148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4526632" y="6058705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101" name="Shape 2101"/>
            <p:cNvSpPr/>
            <p:nvPr/>
          </p:nvSpPr>
          <p:spPr>
            <a:xfrm>
              <a:off x="4583687" y="5729642"/>
              <a:ext cx="191266" cy="48282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Shape 2102"/>
            <p:cNvSpPr/>
            <p:nvPr/>
          </p:nvSpPr>
          <p:spPr>
            <a:xfrm rot="5400000">
              <a:off x="6864091" y="5659681"/>
              <a:ext cx="191266" cy="191267"/>
            </a:xfrm>
            <a:custGeom>
              <a:pathLst>
                <a:path extrusionOk="0" h="120000" w="120000">
                  <a:moveTo>
                    <a:pt x="0" y="71479"/>
                  </a:moveTo>
                  <a:lnTo>
                    <a:pt x="0" y="51283"/>
                  </a:lnTo>
                  <a:cubicBezTo>
                    <a:pt x="0" y="48495"/>
                    <a:pt x="2260" y="46235"/>
                    <a:pt x="5048" y="46235"/>
                  </a:cubicBezTo>
                  <a:lnTo>
                    <a:pt x="43271" y="46235"/>
                  </a:lnTo>
                  <a:lnTo>
                    <a:pt x="43271" y="5048"/>
                  </a:lnTo>
                  <a:cubicBezTo>
                    <a:pt x="43271" y="2260"/>
                    <a:pt x="45532" y="0"/>
                    <a:pt x="48320" y="0"/>
                  </a:cubicBezTo>
                  <a:lnTo>
                    <a:pt x="68515" y="0"/>
                  </a:lnTo>
                  <a:cubicBezTo>
                    <a:pt x="71303" y="0"/>
                    <a:pt x="73564" y="2260"/>
                    <a:pt x="73564" y="5048"/>
                  </a:cubicBezTo>
                  <a:lnTo>
                    <a:pt x="73564" y="46235"/>
                  </a:lnTo>
                  <a:lnTo>
                    <a:pt x="114951" y="46235"/>
                  </a:lnTo>
                  <a:cubicBezTo>
                    <a:pt x="117739" y="46235"/>
                    <a:pt x="119999" y="48495"/>
                    <a:pt x="119999" y="51283"/>
                  </a:cubicBezTo>
                  <a:lnTo>
                    <a:pt x="119999" y="71479"/>
                  </a:lnTo>
                  <a:cubicBezTo>
                    <a:pt x="119999" y="74267"/>
                    <a:pt x="117739" y="76527"/>
                    <a:pt x="114951" y="76527"/>
                  </a:cubicBezTo>
                  <a:lnTo>
                    <a:pt x="73564" y="76527"/>
                  </a:lnTo>
                  <a:lnTo>
                    <a:pt x="73564" y="114951"/>
                  </a:lnTo>
                  <a:cubicBezTo>
                    <a:pt x="73564" y="117739"/>
                    <a:pt x="71303" y="120000"/>
                    <a:pt x="68515" y="120000"/>
                  </a:cubicBezTo>
                  <a:lnTo>
                    <a:pt x="48320" y="120000"/>
                  </a:lnTo>
                  <a:cubicBezTo>
                    <a:pt x="45532" y="120000"/>
                    <a:pt x="43271" y="117739"/>
                    <a:pt x="43271" y="114951"/>
                  </a:cubicBezTo>
                  <a:lnTo>
                    <a:pt x="43271" y="76527"/>
                  </a:lnTo>
                  <a:lnTo>
                    <a:pt x="5048" y="76527"/>
                  </a:lnTo>
                  <a:cubicBezTo>
                    <a:pt x="2260" y="76527"/>
                    <a:pt x="0" y="74267"/>
                    <a:pt x="0" y="71479"/>
                  </a:cubicBezTo>
                  <a:close/>
                </a:path>
              </a:pathLst>
            </a:custGeom>
            <a:solidFill>
              <a:srgbClr val="FBE4D4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4868769" y="5721041"/>
              <a:ext cx="1944000" cy="73001"/>
            </a:xfrm>
            <a:prstGeom prst="roundRect">
              <a:avLst>
                <a:gd fmla="val 16667" name="adj"/>
              </a:avLst>
            </a:prstGeom>
            <a:solidFill>
              <a:srgbClr val="1E4E79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7215560" y="5654805"/>
              <a:ext cx="585341" cy="18533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2105" name="Shape 210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23692" y="5642337"/>
              <a:ext cx="269331" cy="234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6" name="Shape 2106"/>
            <p:cNvSpPr/>
            <p:nvPr/>
          </p:nvSpPr>
          <p:spPr>
            <a:xfrm>
              <a:off x="5205967" y="6039012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즉시 훈련</a:t>
              </a: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583113" y="6036789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병사 훈련</a:t>
              </a: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851429" y="5996580"/>
              <a:ext cx="80342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05:27:32</a:t>
              </a:r>
            </a:p>
          </p:txBody>
        </p:sp>
        <p:pic>
          <p:nvPicPr>
            <p:cNvPr id="2109" name="Shape 210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1195832">
              <a:off x="6749427" y="6054520"/>
              <a:ext cx="106020" cy="159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0" name="Shape 211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33087" y="6016871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1" name="Shape 2111"/>
            <p:cNvSpPr/>
            <p:nvPr/>
          </p:nvSpPr>
          <p:spPr>
            <a:xfrm>
              <a:off x="5688996" y="5993703"/>
              <a:ext cx="63350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pic>
          <p:nvPicPr>
            <p:cNvPr id="2112" name="Shape 2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29073" y="4505551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3" name="Shape 2113"/>
            <p:cNvSpPr/>
            <p:nvPr/>
          </p:nvSpPr>
          <p:spPr>
            <a:xfrm>
              <a:off x="5806869" y="4520960"/>
              <a:ext cx="83067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기마병(c)</a:t>
              </a:r>
            </a:p>
          </p:txBody>
        </p:sp>
        <p:pic>
          <p:nvPicPr>
            <p:cNvPr id="2114" name="Shape 211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347258" y="4953928"/>
              <a:ext cx="129023" cy="172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5" name="Shape 211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202401" y="4940698"/>
              <a:ext cx="141924" cy="18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6" name="Shape 211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054260" y="4949621"/>
              <a:ext cx="200702" cy="1576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7" name="Shape 2117"/>
            <p:cNvGrpSpPr/>
            <p:nvPr/>
          </p:nvGrpSpPr>
          <p:grpSpPr>
            <a:xfrm>
              <a:off x="5430816" y="4891977"/>
              <a:ext cx="779068" cy="246224"/>
              <a:chOff x="4669050" y="4633860"/>
              <a:chExt cx="779068" cy="246224"/>
            </a:xfrm>
          </p:grpSpPr>
          <p:sp>
            <p:nvSpPr>
              <p:cNvPr id="2118" name="Shape 2118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19" name="Shape 2119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20" name="Shape 2120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21" name="Shape 2121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22" name="Shape 2122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2123" name="Shape 2123"/>
            <p:cNvGrpSpPr/>
            <p:nvPr/>
          </p:nvGrpSpPr>
          <p:grpSpPr>
            <a:xfrm>
              <a:off x="6296262" y="4881493"/>
              <a:ext cx="779068" cy="246224"/>
              <a:chOff x="4669050" y="4633860"/>
              <a:chExt cx="779068" cy="246224"/>
            </a:xfrm>
          </p:grpSpPr>
          <p:sp>
            <p:nvSpPr>
              <p:cNvPr id="2124" name="Shape 2124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25" name="Shape 2125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26" name="Shape 2126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27" name="Shape 2127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28" name="Shape 2128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2129" name="Shape 2129"/>
            <p:cNvGrpSpPr/>
            <p:nvPr/>
          </p:nvGrpSpPr>
          <p:grpSpPr>
            <a:xfrm>
              <a:off x="7168808" y="4880279"/>
              <a:ext cx="779068" cy="246224"/>
              <a:chOff x="4669050" y="4633860"/>
              <a:chExt cx="779068" cy="246224"/>
            </a:xfrm>
          </p:grpSpPr>
          <p:sp>
            <p:nvSpPr>
              <p:cNvPr id="2130" name="Shape 2130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31" name="Shape 2131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32" name="Shape 2132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33" name="Shape 2133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34" name="Shape 2134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sp>
          <p:nvSpPr>
            <p:cNvPr id="2135" name="Shape 2135"/>
            <p:cNvSpPr/>
            <p:nvPr/>
          </p:nvSpPr>
          <p:spPr>
            <a:xfrm>
              <a:off x="5232783" y="5226782"/>
              <a:ext cx="2647177" cy="307204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26666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6" name="Shape 213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03160" y="5235221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7" name="Shape 21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584114" y="5294919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8" name="Shape 213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934126" y="5262957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9" name="Shape 213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242114" y="5251739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0" name="Shape 2140"/>
            <p:cNvSpPr/>
            <p:nvPr/>
          </p:nvSpPr>
          <p:spPr>
            <a:xfrm>
              <a:off x="5435408" y="5259380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141" name="Shape 2141"/>
            <p:cNvSpPr/>
            <p:nvPr/>
          </p:nvSpPr>
          <p:spPr>
            <a:xfrm>
              <a:off x="6095673" y="5248812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142" name="Shape 2142"/>
            <p:cNvSpPr/>
            <p:nvPr/>
          </p:nvSpPr>
          <p:spPr>
            <a:xfrm>
              <a:off x="6753318" y="5248053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7390725" y="524686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cxnSp>
          <p:nvCxnSpPr>
            <p:cNvPr id="2144" name="Shape 2144"/>
            <p:cNvCxnSpPr/>
            <p:nvPr/>
          </p:nvCxnSpPr>
          <p:spPr>
            <a:xfrm>
              <a:off x="4458905" y="5991282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Shape 2150"/>
          <p:cNvSpPr/>
          <p:nvPr/>
        </p:nvSpPr>
        <p:spPr>
          <a:xfrm>
            <a:off x="210437" y="70680"/>
            <a:ext cx="22493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병영(좌/우 스크롤 UI)</a:t>
            </a:r>
          </a:p>
        </p:txBody>
      </p:sp>
      <p:grpSp>
        <p:nvGrpSpPr>
          <p:cNvPr id="2151" name="Shape 2151"/>
          <p:cNvGrpSpPr/>
          <p:nvPr/>
        </p:nvGrpSpPr>
        <p:grpSpPr>
          <a:xfrm>
            <a:off x="400090" y="514972"/>
            <a:ext cx="3476996" cy="6017268"/>
            <a:chOff x="400090" y="514972"/>
            <a:chExt cx="3476996" cy="6017268"/>
          </a:xfrm>
        </p:grpSpPr>
        <p:sp>
          <p:nvSpPr>
            <p:cNvPr id="2152" name="Shape 2152"/>
            <p:cNvSpPr/>
            <p:nvPr/>
          </p:nvSpPr>
          <p:spPr>
            <a:xfrm>
              <a:off x="400090" y="518270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3" name="Shape 21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433" y="527918"/>
              <a:ext cx="3435976" cy="497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4" name="Shape 2154"/>
            <p:cNvSpPr/>
            <p:nvPr/>
          </p:nvSpPr>
          <p:spPr>
            <a:xfrm>
              <a:off x="407850" y="736775"/>
              <a:ext cx="3451559" cy="4148985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5" name="Shape 21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6487" y="2612422"/>
              <a:ext cx="129023" cy="172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6" name="Shape 2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6185" y="2842758"/>
              <a:ext cx="141924" cy="18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7" name="Shape 21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5495" y="3094943"/>
              <a:ext cx="200702" cy="157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8" name="Shape 2158"/>
            <p:cNvSpPr/>
            <p:nvPr/>
          </p:nvSpPr>
          <p:spPr>
            <a:xfrm>
              <a:off x="447831" y="6079019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159" name="Shape 2159"/>
            <p:cNvSpPr/>
            <p:nvPr/>
          </p:nvSpPr>
          <p:spPr>
            <a:xfrm>
              <a:off x="414468" y="534389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0" name="Shape 21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11751" y="514972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1" name="Shape 216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92705" y="574670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2" name="Shape 216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42716" y="542708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3" name="Shape 216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50706" y="531489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4" name="Shape 2164"/>
            <p:cNvSpPr/>
            <p:nvPr/>
          </p:nvSpPr>
          <p:spPr>
            <a:xfrm>
              <a:off x="644000" y="53913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165" name="Shape 2165"/>
            <p:cNvSpPr/>
            <p:nvPr/>
          </p:nvSpPr>
          <p:spPr>
            <a:xfrm>
              <a:off x="1304265" y="52856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166" name="Shape 2166"/>
            <p:cNvSpPr/>
            <p:nvPr/>
          </p:nvSpPr>
          <p:spPr>
            <a:xfrm>
              <a:off x="1961909" y="52780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2599316" y="52661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3112589" y="545035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9" name="Shape 216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110748" y="541247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0" name="Shape 2170"/>
            <p:cNvSpPr/>
            <p:nvPr/>
          </p:nvSpPr>
          <p:spPr>
            <a:xfrm>
              <a:off x="3339760" y="544975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940863" y="856945"/>
              <a:ext cx="2317855" cy="347151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3490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Shape 2172"/>
            <p:cNvSpPr/>
            <p:nvPr/>
          </p:nvSpPr>
          <p:spPr>
            <a:xfrm>
              <a:off x="1307019" y="862591"/>
              <a:ext cx="1601896" cy="3137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병영 1/4</a:t>
              </a:r>
            </a:p>
          </p:txBody>
        </p:sp>
        <p:pic>
          <p:nvPicPr>
            <p:cNvPr id="2173" name="Shape 217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5400000">
              <a:off x="2926784" y="871439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4" name="Shape 217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flipH="1" rot="-5400000">
              <a:off x="972477" y="862474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75" name="Shape 2175"/>
            <p:cNvGrpSpPr/>
            <p:nvPr/>
          </p:nvGrpSpPr>
          <p:grpSpPr>
            <a:xfrm>
              <a:off x="590044" y="2550471"/>
              <a:ext cx="779068" cy="246224"/>
              <a:chOff x="4669050" y="4633860"/>
              <a:chExt cx="779068" cy="246224"/>
            </a:xfrm>
          </p:grpSpPr>
          <p:sp>
            <p:nvSpPr>
              <p:cNvPr id="2176" name="Shape 2176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77" name="Shape 2177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78" name="Shape 2178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79" name="Shape 2179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80" name="Shape 2180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2181" name="Shape 2181"/>
            <p:cNvGrpSpPr/>
            <p:nvPr/>
          </p:nvGrpSpPr>
          <p:grpSpPr>
            <a:xfrm>
              <a:off x="590046" y="2783553"/>
              <a:ext cx="779068" cy="246224"/>
              <a:chOff x="4669050" y="4633860"/>
              <a:chExt cx="779068" cy="246224"/>
            </a:xfrm>
          </p:grpSpPr>
          <p:sp>
            <p:nvSpPr>
              <p:cNvPr id="2182" name="Shape 2182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83" name="Shape 2183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84" name="Shape 2184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85" name="Shape 2185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86" name="Shape 2186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2187" name="Shape 2187"/>
            <p:cNvGrpSpPr/>
            <p:nvPr/>
          </p:nvGrpSpPr>
          <p:grpSpPr>
            <a:xfrm>
              <a:off x="590044" y="3025602"/>
              <a:ext cx="779068" cy="246224"/>
              <a:chOff x="4669050" y="4633860"/>
              <a:chExt cx="779068" cy="246224"/>
            </a:xfrm>
          </p:grpSpPr>
          <p:sp>
            <p:nvSpPr>
              <p:cNvPr id="2188" name="Shape 2188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89" name="Shape 2189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90" name="Shape 2190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91" name="Shape 2191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192" name="Shape 2192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pic>
          <p:nvPicPr>
            <p:cNvPr id="2193" name="Shape 219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-5400000">
              <a:off x="859096" y="2986518"/>
              <a:ext cx="514542" cy="1389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4" name="Shape 2194"/>
            <p:cNvSpPr/>
            <p:nvPr/>
          </p:nvSpPr>
          <p:spPr>
            <a:xfrm>
              <a:off x="425806" y="4580705"/>
              <a:ext cx="3424561" cy="678223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1788369" y="4555735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96" name="Shape 219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747502" y="4200844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7" name="Shape 2197"/>
            <p:cNvSpPr/>
            <p:nvPr/>
          </p:nvSpPr>
          <p:spPr>
            <a:xfrm>
              <a:off x="2550706" y="4555612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Shape 2198"/>
            <p:cNvSpPr/>
            <p:nvPr/>
          </p:nvSpPr>
          <p:spPr>
            <a:xfrm>
              <a:off x="1018883" y="4555382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Shape 2199"/>
            <p:cNvSpPr/>
            <p:nvPr/>
          </p:nvSpPr>
          <p:spPr>
            <a:xfrm>
              <a:off x="3313626" y="4556951"/>
              <a:ext cx="554583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Shape 2200"/>
            <p:cNvSpPr/>
            <p:nvPr/>
          </p:nvSpPr>
          <p:spPr>
            <a:xfrm>
              <a:off x="421439" y="4555507"/>
              <a:ext cx="584992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01" name="Shape 220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57300" y="4266514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2" name="Shape 220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550872" y="4112694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3" name="Shape 2203"/>
            <p:cNvSpPr/>
            <p:nvPr/>
          </p:nvSpPr>
          <p:spPr>
            <a:xfrm>
              <a:off x="407230" y="5259189"/>
              <a:ext cx="3455999" cy="722038"/>
            </a:xfrm>
            <a:prstGeom prst="roundRect">
              <a:avLst>
                <a:gd fmla="val 8750" name="adj"/>
              </a:avLst>
            </a:prstGeom>
            <a:solidFill>
              <a:srgbClr val="262626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조건 1) </a:t>
              </a:r>
              <a:r>
                <a:rPr lang="ko-KR" sz="11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기마병은 병영 22LV에 오픈 됩니다.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조건 2) </a:t>
              </a:r>
              <a:r>
                <a:rPr lang="ko-KR" sz="11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아카데미 전투 술 2LV 습득.</a:t>
              </a:r>
            </a:p>
          </p:txBody>
        </p:sp>
        <p:pic>
          <p:nvPicPr>
            <p:cNvPr id="2204" name="Shape 220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287367" y="1782614"/>
              <a:ext cx="296376" cy="31007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05" name="Shape 2205"/>
            <p:cNvCxnSpPr/>
            <p:nvPr/>
          </p:nvCxnSpPr>
          <p:spPr>
            <a:xfrm>
              <a:off x="400090" y="5972623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2206" name="Shape 220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180221" y="4844589"/>
              <a:ext cx="353433" cy="399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7" name="Shape 2207"/>
            <p:cNvSpPr/>
            <p:nvPr/>
          </p:nvSpPr>
          <p:spPr>
            <a:xfrm>
              <a:off x="413466" y="1993658"/>
              <a:ext cx="85311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기마병(C)</a:t>
              </a:r>
            </a:p>
          </p:txBody>
        </p:sp>
        <p:sp>
          <p:nvSpPr>
            <p:cNvPr id="2208" name="Shape 2208"/>
            <p:cNvSpPr/>
            <p:nvPr/>
          </p:nvSpPr>
          <p:spPr>
            <a:xfrm>
              <a:off x="405908" y="2251449"/>
              <a:ext cx="100059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FBE4D4"/>
                  </a:solidFill>
                  <a:latin typeface="Arial"/>
                  <a:ea typeface="Arial"/>
                  <a:cs typeface="Arial"/>
                  <a:sym typeface="Arial"/>
                </a:rPr>
                <a:t>보유 : 1000</a:t>
              </a:r>
            </a:p>
          </p:txBody>
        </p:sp>
        <p:pic>
          <p:nvPicPr>
            <p:cNvPr id="2209" name="Shape 220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618933" y="1583232"/>
              <a:ext cx="2003072" cy="2634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0" name="Shape 221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515957" y="907540"/>
              <a:ext cx="314313" cy="3001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1" name="Shape 2211"/>
          <p:cNvSpPr/>
          <p:nvPr/>
        </p:nvSpPr>
        <p:spPr>
          <a:xfrm>
            <a:off x="3886571" y="4832644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Shape 2212"/>
          <p:cNvSpPr/>
          <p:nvPr/>
        </p:nvSpPr>
        <p:spPr>
          <a:xfrm>
            <a:off x="4347548" y="4625471"/>
            <a:ext cx="3742092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조건 달성을 하지 못하여 비활성화 처리 되어져 있는 상태 입니다(자물쇠 아이콘 처리 필요 합니다)</a:t>
            </a:r>
          </a:p>
        </p:txBody>
      </p:sp>
      <p:sp>
        <p:nvSpPr>
          <p:cNvPr id="2213" name="Shape 2213"/>
          <p:cNvSpPr/>
          <p:nvPr/>
        </p:nvSpPr>
        <p:spPr>
          <a:xfrm>
            <a:off x="3467255" y="2812022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Shape 2214"/>
          <p:cNvSpPr/>
          <p:nvPr/>
        </p:nvSpPr>
        <p:spPr>
          <a:xfrm>
            <a:off x="3918905" y="2604848"/>
            <a:ext cx="2769821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조건 달성을 하지 못하여 비활성화 처리 되어져 있는 상태 입니다</a:t>
            </a:r>
          </a:p>
        </p:txBody>
      </p:sp>
      <p:sp>
        <p:nvSpPr>
          <p:cNvPr id="2215" name="Shape 2215"/>
          <p:cNvSpPr/>
          <p:nvPr/>
        </p:nvSpPr>
        <p:spPr>
          <a:xfrm>
            <a:off x="3918905" y="5638187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Shape 2216"/>
          <p:cNvSpPr/>
          <p:nvPr/>
        </p:nvSpPr>
        <p:spPr>
          <a:xfrm>
            <a:off x="4379882" y="5431012"/>
            <a:ext cx="3742092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오픈 조건을 보여주게 되어집니다.</a:t>
            </a:r>
          </a:p>
        </p:txBody>
      </p:sp>
      <p:sp>
        <p:nvSpPr>
          <p:cNvPr id="2217" name="Shape 2217"/>
          <p:cNvSpPr/>
          <p:nvPr/>
        </p:nvSpPr>
        <p:spPr>
          <a:xfrm>
            <a:off x="1000408" y="6133791"/>
            <a:ext cx="26901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병사를 선택하여 훈련을 시켜주세요.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8832303" y="1620945"/>
            <a:ext cx="1785797" cy="7734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자원</a:t>
            </a:r>
            <a:b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 자원 터치 시 해당 자원 구매 및 사용 UI로 이동</a:t>
            </a:r>
          </a:p>
        </p:txBody>
      </p:sp>
      <p:sp>
        <p:nvSpPr>
          <p:cNvPr id="145" name="Shape 145"/>
          <p:cNvSpPr/>
          <p:nvPr/>
        </p:nvSpPr>
        <p:spPr>
          <a:xfrm>
            <a:off x="8832303" y="359846"/>
            <a:ext cx="108012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이름</a:t>
            </a:r>
          </a:p>
        </p:txBody>
      </p:sp>
      <p:sp>
        <p:nvSpPr>
          <p:cNvPr id="146" name="Shape 146"/>
          <p:cNvSpPr/>
          <p:nvPr/>
        </p:nvSpPr>
        <p:spPr>
          <a:xfrm>
            <a:off x="8832303" y="794054"/>
            <a:ext cx="2376263" cy="461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세부 정보</a:t>
            </a:r>
            <a:b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터치시 세부 정보 창으로 이동</a:t>
            </a:r>
          </a:p>
        </p:txBody>
      </p:sp>
      <p:sp>
        <p:nvSpPr>
          <p:cNvPr id="147" name="Shape 147"/>
          <p:cNvSpPr/>
          <p:nvPr/>
        </p:nvSpPr>
        <p:spPr>
          <a:xfrm>
            <a:off x="999141" y="1786342"/>
            <a:ext cx="1801867" cy="17543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능력치</a:t>
            </a:r>
            <a:b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공격력(최소 – 최대)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방어력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체력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이동속도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사거리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적재량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아이콘 터치시 능력치 설명 팝업 3초간 노출</a:t>
            </a:r>
          </a:p>
        </p:txBody>
      </p:sp>
      <p:sp>
        <p:nvSpPr>
          <p:cNvPr id="148" name="Shape 148"/>
          <p:cNvSpPr/>
          <p:nvPr/>
        </p:nvSpPr>
        <p:spPr>
          <a:xfrm>
            <a:off x="999503" y="3763553"/>
            <a:ext cx="1801867" cy="10156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일러스트</a:t>
            </a:r>
            <a:b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UI와 겹칠 경우 UI보다 뒤에 노출.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좌우 슬라이드로 유닛 변경.</a:t>
            </a:r>
          </a:p>
        </p:txBody>
      </p:sp>
      <p:sp>
        <p:nvSpPr>
          <p:cNvPr id="149" name="Shape 149"/>
          <p:cNvSpPr/>
          <p:nvPr/>
        </p:nvSpPr>
        <p:spPr>
          <a:xfrm>
            <a:off x="8832303" y="2904268"/>
            <a:ext cx="2736305" cy="6944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목록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터치 및 좌우 슬라이드로 병과 변경.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선택 중인 아이콘이 중앙에 오도록.</a:t>
            </a:r>
          </a:p>
        </p:txBody>
      </p:sp>
      <p:sp>
        <p:nvSpPr>
          <p:cNvPr id="150" name="Shape 150"/>
          <p:cNvSpPr/>
          <p:nvPr/>
        </p:nvSpPr>
        <p:spPr>
          <a:xfrm>
            <a:off x="8832303" y="4132885"/>
            <a:ext cx="2376263" cy="6570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직접 입력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터치시 키패드 출력</a:t>
            </a:r>
            <a:b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디폴트 : 보유 중인 자원으로 1회에 생산 가능한 최대치</a:t>
            </a:r>
          </a:p>
        </p:txBody>
      </p:sp>
      <p:sp>
        <p:nvSpPr>
          <p:cNvPr id="151" name="Shape 151"/>
          <p:cNvSpPr/>
          <p:nvPr/>
        </p:nvSpPr>
        <p:spPr>
          <a:xfrm>
            <a:off x="8832303" y="5956048"/>
            <a:ext cx="2373906" cy="8309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훈련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즉시훈련에 필요한 크라운 표시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</a:t>
            </a: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훈련에 걸리는 시간 표시</a:t>
            </a:r>
          </a:p>
        </p:txBody>
      </p:sp>
      <p:sp>
        <p:nvSpPr>
          <p:cNvPr id="152" name="Shape 152"/>
          <p:cNvSpPr/>
          <p:nvPr/>
        </p:nvSpPr>
        <p:spPr>
          <a:xfrm>
            <a:off x="4401917" y="552925"/>
            <a:ext cx="3240000" cy="57599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96271" l="0" r="0" t="0"/>
          <a:stretch/>
        </p:blipFill>
        <p:spPr>
          <a:xfrm>
            <a:off x="4862937" y="552925"/>
            <a:ext cx="2770616" cy="214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4401916" y="4930048"/>
            <a:ext cx="3240000" cy="13828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Shape 155"/>
          <p:cNvCxnSpPr/>
          <p:nvPr/>
        </p:nvCxnSpPr>
        <p:spPr>
          <a:xfrm>
            <a:off x="4401916" y="5594592"/>
            <a:ext cx="3240000" cy="0"/>
          </a:xfrm>
          <a:prstGeom prst="straightConnector1">
            <a:avLst/>
          </a:prstGeom>
          <a:noFill/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233291" y="247545"/>
            <a:ext cx="3057577" cy="5471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hape 157"/>
          <p:cNvCxnSpPr/>
          <p:nvPr/>
        </p:nvCxnSpPr>
        <p:spPr>
          <a:xfrm>
            <a:off x="4423762" y="4276650"/>
            <a:ext cx="3240000" cy="0"/>
          </a:xfrm>
          <a:prstGeom prst="straightConnector1">
            <a:avLst/>
          </a:prstGeom>
          <a:noFill/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Shape 158"/>
          <p:cNvSpPr txBox="1"/>
          <p:nvPr/>
        </p:nvSpPr>
        <p:spPr>
          <a:xfrm>
            <a:off x="4796882" y="1387016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5 - 7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84394" y="1646940"/>
            <a:ext cx="3257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806837" y="1894939"/>
            <a:ext cx="25519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774441" y="2167646"/>
            <a:ext cx="3257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4796882" y="2420058"/>
            <a:ext cx="25519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4736587" y="2684083"/>
            <a:ext cx="502059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10.41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928" y="794054"/>
            <a:ext cx="2435572" cy="50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1882" y="947687"/>
            <a:ext cx="196108" cy="19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67807" y="5507144"/>
            <a:ext cx="935995" cy="86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16016" y="5780728"/>
            <a:ext cx="2468995" cy="56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8173" y="1368533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91887" y="1628454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9219" y="1891842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91889" y="2149160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91889" y="2411092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91887" y="2665600"/>
            <a:ext cx="242886" cy="2524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/>
          <p:nvPr/>
        </p:nvCxnSpPr>
        <p:spPr>
          <a:xfrm flipH="1" rot="10800000">
            <a:off x="5358800" y="3422040"/>
            <a:ext cx="1349829" cy="1088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175" name="Shape 175"/>
          <p:cNvSpPr/>
          <p:nvPr/>
        </p:nvSpPr>
        <p:spPr>
          <a:xfrm>
            <a:off x="1092173" y="180764"/>
            <a:ext cx="7938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 UI</a:t>
            </a:r>
          </a:p>
        </p:txBody>
      </p:sp>
      <p:cxnSp>
        <p:nvCxnSpPr>
          <p:cNvPr id="176" name="Shape 176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77" name="Shape 177"/>
          <p:cNvGrpSpPr/>
          <p:nvPr/>
        </p:nvGrpSpPr>
        <p:grpSpPr>
          <a:xfrm>
            <a:off x="4413262" y="4265583"/>
            <a:ext cx="3712240" cy="653458"/>
            <a:chOff x="7407186" y="3665058"/>
            <a:chExt cx="3712240" cy="653458"/>
          </a:xfrm>
        </p:grpSpPr>
        <p:sp>
          <p:nvSpPr>
            <p:cNvPr id="178" name="Shape 178"/>
            <p:cNvSpPr/>
            <p:nvPr/>
          </p:nvSpPr>
          <p:spPr>
            <a:xfrm>
              <a:off x="7407186" y="3665060"/>
              <a:ext cx="3240000" cy="647084"/>
            </a:xfrm>
            <a:prstGeom prst="rect">
              <a:avLst/>
            </a:prstGeom>
            <a:gradFill>
              <a:gsLst>
                <a:gs pos="0">
                  <a:srgbClr val="000000">
                    <a:alpha val="89803"/>
                  </a:srgbClr>
                </a:gs>
                <a:gs pos="50000">
                  <a:srgbClr val="000000">
                    <a:alpha val="49803"/>
                  </a:srgbClr>
                </a:gs>
                <a:gs pos="100000">
                  <a:srgbClr val="000000">
                    <a:alpha val="8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9" name="Shape 17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731375" y="3665060"/>
              <a:ext cx="591619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326078" y="3671432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Shape 18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9923860" y="3665058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Shape 18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0521643" y="3671432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Shape 183"/>
            <p:cNvSpPr/>
            <p:nvPr/>
          </p:nvSpPr>
          <p:spPr>
            <a:xfrm>
              <a:off x="10647186" y="3665060"/>
              <a:ext cx="472240" cy="65345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4" name="Shape 184"/>
          <p:cNvCxnSpPr/>
          <p:nvPr/>
        </p:nvCxnSpPr>
        <p:spPr>
          <a:xfrm flipH="1" rot="10800000">
            <a:off x="5368846" y="4606149"/>
            <a:ext cx="1349829" cy="1088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lg" w="lg" type="triangle"/>
            <a:tailEnd len="lg" w="lg" type="triangle"/>
          </a:ln>
        </p:spPr>
      </p:cxnSp>
      <p:pic>
        <p:nvPicPr>
          <p:cNvPr id="185" name="Shape 18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23762" y="4914196"/>
            <a:ext cx="3218154" cy="68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857501" y="5242126"/>
            <a:ext cx="2038349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/>
          <p:nvPr/>
        </p:nvSpPr>
        <p:spPr>
          <a:xfrm>
            <a:off x="998095" y="5019944"/>
            <a:ext cx="1802914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생산에 필요한 자원량</a:t>
            </a:r>
          </a:p>
        </p:txBody>
      </p:sp>
      <p:sp>
        <p:nvSpPr>
          <p:cNvPr id="188" name="Shape 188"/>
          <p:cNvSpPr/>
          <p:nvPr/>
        </p:nvSpPr>
        <p:spPr>
          <a:xfrm>
            <a:off x="991204" y="5403357"/>
            <a:ext cx="1802914" cy="5355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스크롤로 훈련인원 조절</a:t>
            </a:r>
            <a:b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디폴트 : </a:t>
            </a: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자원으로 1회에 생산 가능한 최대치</a:t>
            </a:r>
          </a:p>
        </p:txBody>
      </p:sp>
      <p:sp>
        <p:nvSpPr>
          <p:cNvPr id="189" name="Shape 189"/>
          <p:cNvSpPr/>
          <p:nvPr/>
        </p:nvSpPr>
        <p:spPr>
          <a:xfrm>
            <a:off x="1721250" y="5956048"/>
            <a:ext cx="1080120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뒤로가기</a:t>
            </a:r>
          </a:p>
        </p:txBody>
      </p:sp>
      <p:cxnSp>
        <p:nvCxnSpPr>
          <p:cNvPr id="190" name="Shape 190"/>
          <p:cNvCxnSpPr>
            <a:stCxn id="144" idx="1"/>
          </p:cNvCxnSpPr>
          <p:nvPr/>
        </p:nvCxnSpPr>
        <p:spPr>
          <a:xfrm rot="10800000">
            <a:off x="7228803" y="767775"/>
            <a:ext cx="1603500" cy="1239900"/>
          </a:xfrm>
          <a:prstGeom prst="bentConnector3">
            <a:avLst>
              <a:gd fmla="val 9975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91" name="Shape 191"/>
          <p:cNvCxnSpPr/>
          <p:nvPr/>
        </p:nvCxnSpPr>
        <p:spPr>
          <a:xfrm flipH="1" rot="10800000">
            <a:off x="2804534" y="2017899"/>
            <a:ext cx="1582799" cy="647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92" name="Shape 192"/>
          <p:cNvCxnSpPr/>
          <p:nvPr/>
        </p:nvCxnSpPr>
        <p:spPr>
          <a:xfrm flipH="1" rot="10800000">
            <a:off x="2797000" y="3598711"/>
            <a:ext cx="3282596" cy="666871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93" name="Shape 193"/>
          <p:cNvCxnSpPr>
            <a:endCxn id="181" idx="0"/>
          </p:cNvCxnSpPr>
          <p:nvPr/>
        </p:nvCxnSpPr>
        <p:spPr>
          <a:xfrm flipH="1">
            <a:off x="7228828" y="3251583"/>
            <a:ext cx="1603500" cy="1014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94" name="Shape 194"/>
          <p:cNvCxnSpPr/>
          <p:nvPr/>
        </p:nvCxnSpPr>
        <p:spPr>
          <a:xfrm flipH="1">
            <a:off x="7685000" y="4789894"/>
            <a:ext cx="2489099" cy="663300"/>
          </a:xfrm>
          <a:prstGeom prst="bentConnector3">
            <a:avLst>
              <a:gd fmla="val 29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95" name="Shape 195"/>
          <p:cNvCxnSpPr/>
          <p:nvPr/>
        </p:nvCxnSpPr>
        <p:spPr>
          <a:xfrm flipH="1" rot="10800000">
            <a:off x="2769591" y="5121551"/>
            <a:ext cx="1617659" cy="53542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96" name="Shape 196"/>
          <p:cNvCxnSpPr/>
          <p:nvPr/>
        </p:nvCxnSpPr>
        <p:spPr>
          <a:xfrm flipH="1" rot="10800000">
            <a:off x="2771964" y="5453208"/>
            <a:ext cx="1640690" cy="17716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97" name="Shape 197"/>
          <p:cNvCxnSpPr>
            <a:endCxn id="166" idx="1"/>
          </p:cNvCxnSpPr>
          <p:nvPr/>
        </p:nvCxnSpPr>
        <p:spPr>
          <a:xfrm flipH="1" rot="10800000">
            <a:off x="2769707" y="5938872"/>
            <a:ext cx="1598100" cy="1557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98" name="Shape 198"/>
          <p:cNvCxnSpPr>
            <a:endCxn id="164" idx="0"/>
          </p:cNvCxnSpPr>
          <p:nvPr/>
        </p:nvCxnSpPr>
        <p:spPr>
          <a:xfrm flipH="1">
            <a:off x="6033714" y="471254"/>
            <a:ext cx="2798700" cy="322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199" name="Shape 199"/>
          <p:cNvCxnSpPr/>
          <p:nvPr/>
        </p:nvCxnSpPr>
        <p:spPr>
          <a:xfrm flipH="1">
            <a:off x="7027991" y="1033712"/>
            <a:ext cx="1804311" cy="6014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0" name="Shape 200"/>
          <p:cNvCxnSpPr>
            <a:endCxn id="152" idx="2"/>
          </p:cNvCxnSpPr>
          <p:nvPr/>
        </p:nvCxnSpPr>
        <p:spPr>
          <a:xfrm rot="10800000">
            <a:off x="6021917" y="6312924"/>
            <a:ext cx="2821200" cy="3054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01" name="Shape 201"/>
          <p:cNvCxnSpPr/>
          <p:nvPr/>
        </p:nvCxnSpPr>
        <p:spPr>
          <a:xfrm rot="10800000">
            <a:off x="7128178" y="6338274"/>
            <a:ext cx="0" cy="280129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02" name="Shape 202"/>
          <p:cNvSpPr/>
          <p:nvPr/>
        </p:nvSpPr>
        <p:spPr>
          <a:xfrm>
            <a:off x="4406678" y="555306"/>
            <a:ext cx="455585" cy="478405"/>
          </a:xfrm>
          <a:prstGeom prst="rect">
            <a:avLst/>
          </a:prstGeom>
          <a:solidFill>
            <a:schemeClr val="dk1">
              <a:alpha val="70980"/>
            </a:schemeClr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</a:t>
            </a: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12655" y="584375"/>
            <a:ext cx="439063" cy="439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Shape 204"/>
          <p:cNvCxnSpPr/>
          <p:nvPr/>
        </p:nvCxnSpPr>
        <p:spPr>
          <a:xfrm flipH="1" rot="10800000">
            <a:off x="2779947" y="864336"/>
            <a:ext cx="1617659" cy="53542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05" name="Shape 205"/>
          <p:cNvSpPr/>
          <p:nvPr/>
        </p:nvSpPr>
        <p:spPr>
          <a:xfrm>
            <a:off x="1008450" y="762729"/>
            <a:ext cx="1802914" cy="2769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 아이콘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Shape 2222"/>
          <p:cNvSpPr/>
          <p:nvPr/>
        </p:nvSpPr>
        <p:spPr>
          <a:xfrm>
            <a:off x="394544" y="511258"/>
            <a:ext cx="3461146" cy="601396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3" name="Shape 2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887" y="520904"/>
            <a:ext cx="3435976" cy="4975041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Shape 2224"/>
          <p:cNvSpPr/>
          <p:nvPr/>
        </p:nvSpPr>
        <p:spPr>
          <a:xfrm>
            <a:off x="402304" y="729762"/>
            <a:ext cx="3451559" cy="4148985"/>
          </a:xfrm>
          <a:prstGeom prst="roundRect">
            <a:avLst>
              <a:gd fmla="val 1694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5" name="Shape 2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2166" y="1608674"/>
            <a:ext cx="2003072" cy="26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Shape 2226"/>
          <p:cNvSpPr/>
          <p:nvPr/>
        </p:nvSpPr>
        <p:spPr>
          <a:xfrm>
            <a:off x="413814" y="1973522"/>
            <a:ext cx="85311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기마병(C)</a:t>
            </a:r>
          </a:p>
        </p:txBody>
      </p:sp>
      <p:pic>
        <p:nvPicPr>
          <p:cNvPr id="2227" name="Shape 2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941" y="2605408"/>
            <a:ext cx="129023" cy="17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Shape 22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639" y="2835744"/>
            <a:ext cx="141924" cy="18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Shape 22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949" y="3087931"/>
            <a:ext cx="200702" cy="157695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Shape 2230"/>
          <p:cNvSpPr/>
          <p:nvPr/>
        </p:nvSpPr>
        <p:spPr>
          <a:xfrm>
            <a:off x="442285" y="6072007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2231" name="Shape 2231"/>
          <p:cNvSpPr/>
          <p:nvPr/>
        </p:nvSpPr>
        <p:spPr>
          <a:xfrm>
            <a:off x="2498765" y="6022098"/>
            <a:ext cx="1260933" cy="4573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2232" name="Shape 2232"/>
          <p:cNvSpPr/>
          <p:nvPr/>
        </p:nvSpPr>
        <p:spPr>
          <a:xfrm>
            <a:off x="408921" y="527375"/>
            <a:ext cx="3435976" cy="25199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3" name="Shape 22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06206" y="507958"/>
            <a:ext cx="249916" cy="2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Shape 22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87158" y="567656"/>
            <a:ext cx="206542" cy="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Shape 22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37170" y="535695"/>
            <a:ext cx="206542" cy="23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Shape 22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5160" y="524477"/>
            <a:ext cx="227382" cy="261644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Shape 2237"/>
          <p:cNvSpPr/>
          <p:nvPr/>
        </p:nvSpPr>
        <p:spPr>
          <a:xfrm>
            <a:off x="638454" y="532118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238" name="Shape 2238"/>
          <p:cNvSpPr/>
          <p:nvPr/>
        </p:nvSpPr>
        <p:spPr>
          <a:xfrm>
            <a:off x="1298719" y="521550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239" name="Shape 2239"/>
          <p:cNvSpPr/>
          <p:nvPr/>
        </p:nvSpPr>
        <p:spPr>
          <a:xfrm>
            <a:off x="1956364" y="520791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240" name="Shape 2240"/>
          <p:cNvSpPr/>
          <p:nvPr/>
        </p:nvSpPr>
        <p:spPr>
          <a:xfrm>
            <a:off x="2593771" y="519604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241" name="Shape 2241"/>
          <p:cNvSpPr/>
          <p:nvPr/>
        </p:nvSpPr>
        <p:spPr>
          <a:xfrm>
            <a:off x="3107042" y="538022"/>
            <a:ext cx="728813" cy="27634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2" name="Shape 22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05201" y="551991"/>
            <a:ext cx="287809" cy="2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Shape 2243"/>
          <p:cNvSpPr/>
          <p:nvPr/>
        </p:nvSpPr>
        <p:spPr>
          <a:xfrm>
            <a:off x="3334214" y="546839"/>
            <a:ext cx="53732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sp>
        <p:nvSpPr>
          <p:cNvPr id="2244" name="Shape 2244"/>
          <p:cNvSpPr/>
          <p:nvPr/>
        </p:nvSpPr>
        <p:spPr>
          <a:xfrm>
            <a:off x="935317" y="849932"/>
            <a:ext cx="2317855" cy="347151"/>
          </a:xfrm>
          <a:prstGeom prst="roundRect">
            <a:avLst>
              <a:gd fmla="val 16667" name="adj"/>
            </a:avLst>
          </a:prstGeom>
          <a:solidFill>
            <a:schemeClr val="dk1">
              <a:alpha val="3490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Shape 2245"/>
          <p:cNvSpPr/>
          <p:nvPr/>
        </p:nvSpPr>
        <p:spPr>
          <a:xfrm>
            <a:off x="1301473" y="855579"/>
            <a:ext cx="1601896" cy="3137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1/4</a:t>
            </a:r>
          </a:p>
        </p:txBody>
      </p:sp>
      <p:pic>
        <p:nvPicPr>
          <p:cNvPr id="2246" name="Shape 22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2921237" y="864426"/>
            <a:ext cx="326929" cy="31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Shape 22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-5400000">
            <a:off x="966931" y="855460"/>
            <a:ext cx="326929" cy="3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8" name="Shape 2248"/>
          <p:cNvGrpSpPr/>
          <p:nvPr/>
        </p:nvGrpSpPr>
        <p:grpSpPr>
          <a:xfrm>
            <a:off x="584498" y="2543458"/>
            <a:ext cx="779068" cy="246224"/>
            <a:chOff x="4669050" y="4633860"/>
            <a:chExt cx="779068" cy="246224"/>
          </a:xfrm>
        </p:grpSpPr>
        <p:sp>
          <p:nvSpPr>
            <p:cNvPr id="2249" name="Shape 2249"/>
            <p:cNvSpPr/>
            <p:nvPr/>
          </p:nvSpPr>
          <p:spPr>
            <a:xfrm>
              <a:off x="4669050" y="4633864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50" name="Shape 2250"/>
            <p:cNvSpPr/>
            <p:nvPr/>
          </p:nvSpPr>
          <p:spPr>
            <a:xfrm>
              <a:off x="4794555" y="4633862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51" name="Shape 2251"/>
            <p:cNvSpPr/>
            <p:nvPr/>
          </p:nvSpPr>
          <p:spPr>
            <a:xfrm>
              <a:off x="4902132" y="4633860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018680" y="4633864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135212" y="4633864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</p:grpSp>
      <p:grpSp>
        <p:nvGrpSpPr>
          <p:cNvPr id="2254" name="Shape 2254"/>
          <p:cNvGrpSpPr/>
          <p:nvPr/>
        </p:nvGrpSpPr>
        <p:grpSpPr>
          <a:xfrm>
            <a:off x="584501" y="2776541"/>
            <a:ext cx="779068" cy="246224"/>
            <a:chOff x="4669050" y="4633860"/>
            <a:chExt cx="779068" cy="246224"/>
          </a:xfrm>
        </p:grpSpPr>
        <p:sp>
          <p:nvSpPr>
            <p:cNvPr id="2255" name="Shape 2255"/>
            <p:cNvSpPr/>
            <p:nvPr/>
          </p:nvSpPr>
          <p:spPr>
            <a:xfrm>
              <a:off x="4669050" y="4633864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56" name="Shape 2256"/>
            <p:cNvSpPr/>
            <p:nvPr/>
          </p:nvSpPr>
          <p:spPr>
            <a:xfrm>
              <a:off x="4794555" y="4633862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57" name="Shape 2257"/>
            <p:cNvSpPr/>
            <p:nvPr/>
          </p:nvSpPr>
          <p:spPr>
            <a:xfrm>
              <a:off x="4902132" y="4633860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018680" y="4633864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135212" y="4633864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</p:grpSp>
      <p:grpSp>
        <p:nvGrpSpPr>
          <p:cNvPr id="2260" name="Shape 2260"/>
          <p:cNvGrpSpPr/>
          <p:nvPr/>
        </p:nvGrpSpPr>
        <p:grpSpPr>
          <a:xfrm>
            <a:off x="584498" y="3018589"/>
            <a:ext cx="779068" cy="246224"/>
            <a:chOff x="4669050" y="4633860"/>
            <a:chExt cx="779068" cy="246224"/>
          </a:xfrm>
        </p:grpSpPr>
        <p:sp>
          <p:nvSpPr>
            <p:cNvPr id="2261" name="Shape 2261"/>
            <p:cNvSpPr/>
            <p:nvPr/>
          </p:nvSpPr>
          <p:spPr>
            <a:xfrm>
              <a:off x="4669050" y="4633864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62" name="Shape 2262"/>
            <p:cNvSpPr/>
            <p:nvPr/>
          </p:nvSpPr>
          <p:spPr>
            <a:xfrm>
              <a:off x="4794555" y="4633862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63" name="Shape 2263"/>
            <p:cNvSpPr/>
            <p:nvPr/>
          </p:nvSpPr>
          <p:spPr>
            <a:xfrm>
              <a:off x="4902132" y="4633860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018680" y="4633864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135212" y="4633864"/>
              <a:ext cx="3129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</a:p>
          </p:txBody>
        </p:sp>
      </p:grpSp>
      <p:pic>
        <p:nvPicPr>
          <p:cNvPr id="2266" name="Shape 226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853550" y="2979504"/>
            <a:ext cx="514542" cy="1389855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Shape 2267"/>
          <p:cNvSpPr/>
          <p:nvPr/>
        </p:nvSpPr>
        <p:spPr>
          <a:xfrm>
            <a:off x="420260" y="4573692"/>
            <a:ext cx="3424561" cy="678223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Shape 2268"/>
          <p:cNvSpPr/>
          <p:nvPr/>
        </p:nvSpPr>
        <p:spPr>
          <a:xfrm>
            <a:off x="1782824" y="4548721"/>
            <a:ext cx="742164" cy="678223"/>
          </a:xfrm>
          <a:prstGeom prst="roundRect">
            <a:avLst>
              <a:gd fmla="val 8736" name="adj"/>
            </a:avLst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9" name="Shape 226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41957" y="4193832"/>
            <a:ext cx="849497" cy="1117090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Shape 2270"/>
          <p:cNvSpPr/>
          <p:nvPr/>
        </p:nvSpPr>
        <p:spPr>
          <a:xfrm>
            <a:off x="2545159" y="4548600"/>
            <a:ext cx="742164" cy="678223"/>
          </a:xfrm>
          <a:prstGeom prst="roundRect">
            <a:avLst>
              <a:gd fmla="val 8736" name="adj"/>
            </a:avLst>
          </a:prstGeom>
          <a:solidFill>
            <a:srgbClr val="52525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Shape 2271"/>
          <p:cNvSpPr/>
          <p:nvPr/>
        </p:nvSpPr>
        <p:spPr>
          <a:xfrm>
            <a:off x="1022215" y="4548369"/>
            <a:ext cx="742164" cy="678223"/>
          </a:xfrm>
          <a:prstGeom prst="roundRect">
            <a:avLst>
              <a:gd fmla="val 8736" name="adj"/>
            </a:avLst>
          </a:prstGeom>
          <a:solidFill>
            <a:srgbClr val="52525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Shape 2272"/>
          <p:cNvSpPr/>
          <p:nvPr/>
        </p:nvSpPr>
        <p:spPr>
          <a:xfrm>
            <a:off x="3308080" y="4549937"/>
            <a:ext cx="554583" cy="678223"/>
          </a:xfrm>
          <a:prstGeom prst="roundRect">
            <a:avLst>
              <a:gd fmla="val 8736" name="adj"/>
            </a:avLst>
          </a:prstGeom>
          <a:solidFill>
            <a:srgbClr val="52525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Shape 2273"/>
          <p:cNvSpPr/>
          <p:nvPr/>
        </p:nvSpPr>
        <p:spPr>
          <a:xfrm>
            <a:off x="415893" y="4548494"/>
            <a:ext cx="584992" cy="678223"/>
          </a:xfrm>
          <a:prstGeom prst="roundRect">
            <a:avLst>
              <a:gd fmla="val 8736" name="adj"/>
            </a:avLst>
          </a:prstGeom>
          <a:solidFill>
            <a:srgbClr val="52525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4" name="Shape 227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50659" y="4267391"/>
            <a:ext cx="673981" cy="97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5" name="Shape 227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545325" y="4105682"/>
            <a:ext cx="792735" cy="112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Shape 2276"/>
          <p:cNvSpPr/>
          <p:nvPr/>
        </p:nvSpPr>
        <p:spPr>
          <a:xfrm>
            <a:off x="401684" y="5252176"/>
            <a:ext cx="3455999" cy="709989"/>
          </a:xfrm>
          <a:prstGeom prst="roundRect">
            <a:avLst>
              <a:gd fmla="val 8750" name="adj"/>
            </a:avLst>
          </a:prstGeom>
          <a:solidFill>
            <a:srgbClr val="262626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7" name="Shape 227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281821" y="1775600"/>
            <a:ext cx="296376" cy="310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8" name="Shape 2278"/>
          <p:cNvCxnSpPr/>
          <p:nvPr/>
        </p:nvCxnSpPr>
        <p:spPr>
          <a:xfrm>
            <a:off x="394544" y="5965610"/>
            <a:ext cx="346114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279" name="Shape 2279"/>
          <p:cNvSpPr/>
          <p:nvPr/>
        </p:nvSpPr>
        <p:spPr>
          <a:xfrm>
            <a:off x="385744" y="5320482"/>
            <a:ext cx="89159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기마병(C) </a:t>
            </a:r>
          </a:p>
        </p:txBody>
      </p:sp>
      <p:sp>
        <p:nvSpPr>
          <p:cNvPr id="2280" name="Shape 2280"/>
          <p:cNvSpPr/>
          <p:nvPr/>
        </p:nvSpPr>
        <p:spPr>
          <a:xfrm>
            <a:off x="500943" y="5634253"/>
            <a:ext cx="3258755" cy="22691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Shape 2281"/>
          <p:cNvSpPr/>
          <p:nvPr/>
        </p:nvSpPr>
        <p:spPr>
          <a:xfrm>
            <a:off x="2944073" y="532653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2282" name="Shape 228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1195832">
            <a:off x="2842070" y="5384470"/>
            <a:ext cx="106020" cy="159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Shape 22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33291" y="6011948"/>
            <a:ext cx="287809" cy="2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Shape 2284"/>
          <p:cNvSpPr/>
          <p:nvPr/>
        </p:nvSpPr>
        <p:spPr>
          <a:xfrm>
            <a:off x="2962305" y="599791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sp>
        <p:nvSpPr>
          <p:cNvPr id="2285" name="Shape 2285"/>
          <p:cNvSpPr/>
          <p:nvPr/>
        </p:nvSpPr>
        <p:spPr>
          <a:xfrm>
            <a:off x="500941" y="5634298"/>
            <a:ext cx="1091224" cy="215999"/>
          </a:xfrm>
          <a:prstGeom prst="roundRect">
            <a:avLst>
              <a:gd fmla="val 16667" name="adj"/>
            </a:avLst>
          </a:prstGeom>
          <a:solidFill>
            <a:srgbClr val="548135"/>
          </a:solidFill>
          <a:ln cap="flat" cmpd="sng" w="9525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Shape 2286"/>
          <p:cNvSpPr/>
          <p:nvPr/>
        </p:nvSpPr>
        <p:spPr>
          <a:xfrm>
            <a:off x="406256" y="2231311"/>
            <a:ext cx="100059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rgbClr val="FBE4D4"/>
                </a:solidFill>
                <a:latin typeface="Arial"/>
                <a:ea typeface="Arial"/>
                <a:cs typeface="Arial"/>
                <a:sym typeface="Arial"/>
              </a:rPr>
              <a:t>보유 : 1000</a:t>
            </a:r>
          </a:p>
        </p:txBody>
      </p:sp>
      <p:pic>
        <p:nvPicPr>
          <p:cNvPr id="2287" name="Shape 228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490276" y="903407"/>
            <a:ext cx="314313" cy="300155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Shape 2288"/>
          <p:cNvSpPr/>
          <p:nvPr/>
        </p:nvSpPr>
        <p:spPr>
          <a:xfrm>
            <a:off x="210437" y="70680"/>
            <a:ext cx="224933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병영(좌/우 스크롤 UI)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Shape 2289"/>
          <p:cNvSpPr/>
          <p:nvPr/>
        </p:nvSpPr>
        <p:spPr>
          <a:xfrm>
            <a:off x="3909489" y="5462728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Shape 2290"/>
          <p:cNvSpPr/>
          <p:nvPr/>
        </p:nvSpPr>
        <p:spPr>
          <a:xfrm>
            <a:off x="4370466" y="5255555"/>
            <a:ext cx="3742092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 중인 상태를 표시 해줍니다</a:t>
            </a:r>
          </a:p>
        </p:txBody>
      </p:sp>
      <p:sp>
        <p:nvSpPr>
          <p:cNvPr id="2291" name="Shape 2291"/>
          <p:cNvSpPr/>
          <p:nvPr/>
        </p:nvSpPr>
        <p:spPr>
          <a:xfrm>
            <a:off x="3903430" y="6258298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Shape 2292"/>
          <p:cNvSpPr/>
          <p:nvPr/>
        </p:nvSpPr>
        <p:spPr>
          <a:xfrm>
            <a:off x="4364407" y="6051123"/>
            <a:ext cx="3742092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가속을 사용하여 훈련을 완료 할 수 있습니다.</a:t>
            </a:r>
          </a:p>
        </p:txBody>
      </p:sp>
      <p:sp>
        <p:nvSpPr>
          <p:cNvPr id="2293" name="Shape 2293"/>
          <p:cNvSpPr/>
          <p:nvPr/>
        </p:nvSpPr>
        <p:spPr>
          <a:xfrm>
            <a:off x="3898521" y="4615680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Shape 2294"/>
          <p:cNvSpPr/>
          <p:nvPr/>
        </p:nvSpPr>
        <p:spPr>
          <a:xfrm>
            <a:off x="4359498" y="4408507"/>
            <a:ext cx="3742092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드래그를 통해서 병사 정보를 확인 할 수 있지만 하단에 훈련 중인 정보는 변경 되지 않습니다.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Shape 2300"/>
          <p:cNvSpPr/>
          <p:nvPr/>
        </p:nvSpPr>
        <p:spPr>
          <a:xfrm>
            <a:off x="210437" y="70680"/>
            <a:ext cx="224933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병영(좌/우 스크롤 UI)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1" name="Shape 2301"/>
          <p:cNvGrpSpPr/>
          <p:nvPr/>
        </p:nvGrpSpPr>
        <p:grpSpPr>
          <a:xfrm>
            <a:off x="3917732" y="514972"/>
            <a:ext cx="3476996" cy="6017268"/>
            <a:chOff x="400090" y="514972"/>
            <a:chExt cx="3476996" cy="6017268"/>
          </a:xfrm>
        </p:grpSpPr>
        <p:sp>
          <p:nvSpPr>
            <p:cNvPr id="2302" name="Shape 2302"/>
            <p:cNvSpPr/>
            <p:nvPr/>
          </p:nvSpPr>
          <p:spPr>
            <a:xfrm>
              <a:off x="400090" y="518270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3" name="Shape 23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433" y="527918"/>
              <a:ext cx="3435976" cy="497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4" name="Shape 2304"/>
            <p:cNvSpPr/>
            <p:nvPr/>
          </p:nvSpPr>
          <p:spPr>
            <a:xfrm>
              <a:off x="407850" y="736775"/>
              <a:ext cx="3451559" cy="4148985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5" name="Shape 23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97712" y="1615687"/>
              <a:ext cx="2003072" cy="2634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6" name="Shape 23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6487" y="2612422"/>
              <a:ext cx="129023" cy="172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7" name="Shape 230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6185" y="2842758"/>
              <a:ext cx="141924" cy="18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8" name="Shape 230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5495" y="3094943"/>
              <a:ext cx="200702" cy="157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9" name="Shape 2309"/>
            <p:cNvSpPr/>
            <p:nvPr/>
          </p:nvSpPr>
          <p:spPr>
            <a:xfrm>
              <a:off x="447831" y="6079019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310" name="Shape 2310"/>
            <p:cNvSpPr/>
            <p:nvPr/>
          </p:nvSpPr>
          <p:spPr>
            <a:xfrm>
              <a:off x="1127165" y="6031335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즉시 훈련</a:t>
              </a: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2504310" y="6029112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병사 훈련</a:t>
              </a: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2772627" y="5988903"/>
              <a:ext cx="80342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05:27:32</a:t>
              </a:r>
            </a:p>
          </p:txBody>
        </p:sp>
        <p:pic>
          <p:nvPicPr>
            <p:cNvPr id="2313" name="Shape 23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195832">
              <a:off x="2670625" y="6046842"/>
              <a:ext cx="106020" cy="159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4" name="Shape 23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54286" y="6009194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5" name="Shape 2315"/>
            <p:cNvSpPr/>
            <p:nvPr/>
          </p:nvSpPr>
          <p:spPr>
            <a:xfrm>
              <a:off x="1610194" y="5986026"/>
              <a:ext cx="63350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414468" y="534389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17" name="Shape 23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411751" y="514972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8" name="Shape 23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92705" y="574670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9" name="Shape 23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42716" y="542708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0" name="Shape 23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50706" y="531489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1" name="Shape 2321"/>
            <p:cNvSpPr/>
            <p:nvPr/>
          </p:nvSpPr>
          <p:spPr>
            <a:xfrm>
              <a:off x="644000" y="53913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1304265" y="52856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1961909" y="52780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324" name="Shape 2324"/>
            <p:cNvSpPr/>
            <p:nvPr/>
          </p:nvSpPr>
          <p:spPr>
            <a:xfrm>
              <a:off x="2599316" y="52661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3112589" y="545035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26" name="Shape 23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10748" y="541247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7" name="Shape 2327"/>
            <p:cNvSpPr/>
            <p:nvPr/>
          </p:nvSpPr>
          <p:spPr>
            <a:xfrm>
              <a:off x="3339760" y="544975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940863" y="856945"/>
              <a:ext cx="2317855" cy="347151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3490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1307019" y="862591"/>
              <a:ext cx="1601896" cy="3137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병영 1/4</a:t>
              </a:r>
            </a:p>
          </p:txBody>
        </p:sp>
        <p:pic>
          <p:nvPicPr>
            <p:cNvPr id="2330" name="Shape 23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5400000">
              <a:off x="2926784" y="871439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1" name="Shape 233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 rot="-5400000">
              <a:off x="972477" y="862474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32" name="Shape 2332"/>
            <p:cNvGrpSpPr/>
            <p:nvPr/>
          </p:nvGrpSpPr>
          <p:grpSpPr>
            <a:xfrm>
              <a:off x="590044" y="2550471"/>
              <a:ext cx="779068" cy="246224"/>
              <a:chOff x="4669050" y="4633860"/>
              <a:chExt cx="779068" cy="246224"/>
            </a:xfrm>
          </p:grpSpPr>
          <p:sp>
            <p:nvSpPr>
              <p:cNvPr id="2333" name="Shape 2333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34" name="Shape 2334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35" name="Shape 2335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36" name="Shape 2336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37" name="Shape 2337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2338" name="Shape 2338"/>
            <p:cNvGrpSpPr/>
            <p:nvPr/>
          </p:nvGrpSpPr>
          <p:grpSpPr>
            <a:xfrm>
              <a:off x="590046" y="2783553"/>
              <a:ext cx="779068" cy="246224"/>
              <a:chOff x="4669050" y="4633860"/>
              <a:chExt cx="779068" cy="246224"/>
            </a:xfrm>
          </p:grpSpPr>
          <p:sp>
            <p:nvSpPr>
              <p:cNvPr id="2339" name="Shape 2339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40" name="Shape 2340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41" name="Shape 2341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42" name="Shape 2342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43" name="Shape 2343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2344" name="Shape 2344"/>
            <p:cNvGrpSpPr/>
            <p:nvPr/>
          </p:nvGrpSpPr>
          <p:grpSpPr>
            <a:xfrm>
              <a:off x="590044" y="3025602"/>
              <a:ext cx="779068" cy="246224"/>
              <a:chOff x="4669050" y="4633860"/>
              <a:chExt cx="779068" cy="246224"/>
            </a:xfrm>
          </p:grpSpPr>
          <p:sp>
            <p:nvSpPr>
              <p:cNvPr id="2345" name="Shape 2345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46" name="Shape 2346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47" name="Shape 2347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48" name="Shape 2348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349" name="Shape 2349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pic>
          <p:nvPicPr>
            <p:cNvPr id="2350" name="Shape 235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rot="-5400000">
              <a:off x="859096" y="2986518"/>
              <a:ext cx="514542" cy="1389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1" name="Shape 2351"/>
            <p:cNvSpPr/>
            <p:nvPr/>
          </p:nvSpPr>
          <p:spPr>
            <a:xfrm>
              <a:off x="425806" y="4580705"/>
              <a:ext cx="3424561" cy="678223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1788369" y="4555735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3" name="Shape 235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747502" y="4200844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4" name="Shape 2354"/>
            <p:cNvSpPr/>
            <p:nvPr/>
          </p:nvSpPr>
          <p:spPr>
            <a:xfrm>
              <a:off x="2550706" y="4555612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Shape 2355"/>
            <p:cNvSpPr/>
            <p:nvPr/>
          </p:nvSpPr>
          <p:spPr>
            <a:xfrm>
              <a:off x="1018883" y="4555382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Shape 2356"/>
            <p:cNvSpPr/>
            <p:nvPr/>
          </p:nvSpPr>
          <p:spPr>
            <a:xfrm>
              <a:off x="3313626" y="4556951"/>
              <a:ext cx="554583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Shape 2357"/>
            <p:cNvSpPr/>
            <p:nvPr/>
          </p:nvSpPr>
          <p:spPr>
            <a:xfrm>
              <a:off x="421439" y="4555507"/>
              <a:ext cx="584992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8" name="Shape 235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057300" y="4266514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9" name="Shape 235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550872" y="4112694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0" name="Shape 2360"/>
            <p:cNvSpPr/>
            <p:nvPr/>
          </p:nvSpPr>
          <p:spPr>
            <a:xfrm>
              <a:off x="407230" y="5259189"/>
              <a:ext cx="3455999" cy="722038"/>
            </a:xfrm>
            <a:prstGeom prst="roundRect">
              <a:avLst>
                <a:gd fmla="val 8750" name="adj"/>
              </a:avLst>
            </a:prstGeom>
            <a:solidFill>
              <a:srgbClr val="262626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조건 1) </a:t>
              </a:r>
              <a:r>
                <a:rPr lang="ko-KR" sz="11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병영 Lv. 22 달성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조건 2) </a:t>
              </a:r>
              <a:r>
                <a:rPr lang="ko-KR" sz="11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아카데미 전투 술 Lv. 2 달성</a:t>
              </a:r>
            </a:p>
          </p:txBody>
        </p:sp>
        <p:pic>
          <p:nvPicPr>
            <p:cNvPr id="2361" name="Shape 236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287367" y="1782614"/>
              <a:ext cx="296376" cy="31007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62" name="Shape 2362"/>
            <p:cNvCxnSpPr/>
            <p:nvPr/>
          </p:nvCxnSpPr>
          <p:spPr>
            <a:xfrm>
              <a:off x="400090" y="5972623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2363" name="Shape 236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180221" y="4844589"/>
              <a:ext cx="353433" cy="399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4" name="Shape 2364"/>
            <p:cNvSpPr/>
            <p:nvPr/>
          </p:nvSpPr>
          <p:spPr>
            <a:xfrm flipH="1" rot="10800000">
              <a:off x="462625" y="2704771"/>
              <a:ext cx="2090512" cy="700433"/>
            </a:xfrm>
            <a:custGeom>
              <a:pathLst>
                <a:path extrusionOk="0" h="120000" w="120000">
                  <a:moveTo>
                    <a:pt x="6732" y="120000"/>
                  </a:moveTo>
                  <a:lnTo>
                    <a:pt x="113267" y="120000"/>
                  </a:lnTo>
                  <a:cubicBezTo>
                    <a:pt x="116985" y="120000"/>
                    <a:pt x="120000" y="112229"/>
                    <a:pt x="120000" y="102643"/>
                  </a:cubicBezTo>
                  <a:lnTo>
                    <a:pt x="120000" y="33217"/>
                  </a:lnTo>
                  <a:cubicBezTo>
                    <a:pt x="120000" y="23631"/>
                    <a:pt x="116985" y="15861"/>
                    <a:pt x="113267" y="15861"/>
                  </a:cubicBezTo>
                  <a:lnTo>
                    <a:pt x="20516" y="15861"/>
                  </a:lnTo>
                  <a:lnTo>
                    <a:pt x="16164" y="0"/>
                  </a:lnTo>
                  <a:lnTo>
                    <a:pt x="11813" y="15861"/>
                  </a:lnTo>
                  <a:lnTo>
                    <a:pt x="6732" y="15861"/>
                  </a:lnTo>
                  <a:cubicBezTo>
                    <a:pt x="3014" y="15861"/>
                    <a:pt x="0" y="23631"/>
                    <a:pt x="0" y="33217"/>
                  </a:cubicBezTo>
                  <a:lnTo>
                    <a:pt x="0" y="102643"/>
                  </a:lnTo>
                  <a:cubicBezTo>
                    <a:pt x="0" y="112229"/>
                    <a:pt x="3014" y="120000"/>
                    <a:pt x="6732" y="120000"/>
                  </a:cubicBezTo>
                  <a:close/>
                </a:path>
              </a:pathLst>
            </a:custGeom>
            <a:solidFill>
              <a:srgbClr val="595959">
                <a:alpha val="98823"/>
              </a:srgbClr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Shape 2365"/>
            <p:cNvSpPr/>
            <p:nvPr/>
          </p:nvSpPr>
          <p:spPr>
            <a:xfrm>
              <a:off x="486162" y="2699816"/>
              <a:ext cx="2024058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BE4D4"/>
                  </a:solidFill>
                  <a:latin typeface="Arial"/>
                  <a:ea typeface="Arial"/>
                  <a:cs typeface="Arial"/>
                  <a:sym typeface="Arial"/>
                </a:rPr>
                <a:t>돌격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일정한 확률로 공격하는 상대방의 원거리 부대를 공격 합니다.</a:t>
              </a: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413466" y="1993658"/>
              <a:ext cx="85311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기마병(C)</a:t>
              </a: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405908" y="2251449"/>
              <a:ext cx="100059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FBE4D4"/>
                  </a:solidFill>
                  <a:latin typeface="Arial"/>
                  <a:ea typeface="Arial"/>
                  <a:cs typeface="Arial"/>
                  <a:sym typeface="Arial"/>
                </a:rPr>
                <a:t>보유 : 1000</a:t>
              </a:r>
            </a:p>
          </p:txBody>
        </p:sp>
        <p:pic>
          <p:nvPicPr>
            <p:cNvPr id="2368" name="Shape 236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515957" y="907540"/>
              <a:ext cx="314313" cy="3001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9" name="Shape 2369"/>
          <p:cNvSpPr/>
          <p:nvPr/>
        </p:nvSpPr>
        <p:spPr>
          <a:xfrm>
            <a:off x="3392475" y="2821119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Shape 2370"/>
          <p:cNvSpPr/>
          <p:nvPr/>
        </p:nvSpPr>
        <p:spPr>
          <a:xfrm>
            <a:off x="96146" y="3193863"/>
            <a:ext cx="3742092" cy="1062552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아이콘을 클릭 시 알림창으로 스킬 정보를 보여주게 되어집니다.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3초간 알림 팝업이 나오게 되어지고 다른 아이콘을 선택 하거나 화면을 터치 시 알림 팝업은 바로 닫히게 처리 되어야 합니다.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5" name="Shape 2375"/>
          <p:cNvGrpSpPr/>
          <p:nvPr/>
        </p:nvGrpSpPr>
        <p:grpSpPr>
          <a:xfrm>
            <a:off x="3880265" y="523654"/>
            <a:ext cx="3476997" cy="6017268"/>
            <a:chOff x="4029560" y="532981"/>
            <a:chExt cx="3476997" cy="6017268"/>
          </a:xfrm>
        </p:grpSpPr>
        <p:sp>
          <p:nvSpPr>
            <p:cNvPr id="2376" name="Shape 2376"/>
            <p:cNvSpPr/>
            <p:nvPr/>
          </p:nvSpPr>
          <p:spPr>
            <a:xfrm>
              <a:off x="4029560" y="536281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7" name="Shape 23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52903" y="545927"/>
              <a:ext cx="3435976" cy="497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8" name="Shape 2378"/>
            <p:cNvSpPr/>
            <p:nvPr/>
          </p:nvSpPr>
          <p:spPr>
            <a:xfrm>
              <a:off x="4037319" y="754785"/>
              <a:ext cx="3451559" cy="4148985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9" name="Shape 23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27182" y="1633696"/>
              <a:ext cx="2003072" cy="2634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0" name="Shape 23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35957" y="2630432"/>
              <a:ext cx="129023" cy="172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1" name="Shape 23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5655" y="2860767"/>
              <a:ext cx="141924" cy="18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2" name="Shape 238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04964" y="3112953"/>
              <a:ext cx="200702" cy="157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3" name="Shape 2383"/>
            <p:cNvSpPr/>
            <p:nvPr/>
          </p:nvSpPr>
          <p:spPr>
            <a:xfrm>
              <a:off x="4077301" y="6097030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384" name="Shape 2384"/>
            <p:cNvSpPr/>
            <p:nvPr/>
          </p:nvSpPr>
          <p:spPr>
            <a:xfrm>
              <a:off x="4756635" y="6049344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즉시 훈련</a:t>
              </a:r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133780" y="6047121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병사 훈련</a:t>
              </a: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402098" y="6006912"/>
              <a:ext cx="80342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05:27:32</a:t>
              </a:r>
            </a:p>
          </p:txBody>
        </p:sp>
        <p:pic>
          <p:nvPicPr>
            <p:cNvPr id="2387" name="Shape 238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195832">
              <a:off x="6300096" y="6064852"/>
              <a:ext cx="106020" cy="159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8" name="Shape 238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83755" y="6027203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9" name="Shape 2389"/>
            <p:cNvSpPr/>
            <p:nvPr/>
          </p:nvSpPr>
          <p:spPr>
            <a:xfrm>
              <a:off x="5239664" y="6004035"/>
              <a:ext cx="63350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390" name="Shape 2390"/>
            <p:cNvSpPr/>
            <p:nvPr/>
          </p:nvSpPr>
          <p:spPr>
            <a:xfrm>
              <a:off x="4043937" y="552399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91" name="Shape 239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041221" y="532981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2" name="Shape 239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422175" y="592679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3" name="Shape 239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772187" y="560718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4" name="Shape 239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080176" y="549500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5" name="Shape 2395"/>
            <p:cNvSpPr/>
            <p:nvPr/>
          </p:nvSpPr>
          <p:spPr>
            <a:xfrm>
              <a:off x="4273469" y="55714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396" name="Shape 2396"/>
            <p:cNvSpPr/>
            <p:nvPr/>
          </p:nvSpPr>
          <p:spPr>
            <a:xfrm>
              <a:off x="4933735" y="54657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397" name="Shape 2397"/>
            <p:cNvSpPr/>
            <p:nvPr/>
          </p:nvSpPr>
          <p:spPr>
            <a:xfrm>
              <a:off x="5591380" y="54581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228787" y="544627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399" name="Shape 2399"/>
            <p:cNvSpPr/>
            <p:nvPr/>
          </p:nvSpPr>
          <p:spPr>
            <a:xfrm>
              <a:off x="6742059" y="563045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00" name="Shape 24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40217" y="559258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1" name="Shape 2401"/>
            <p:cNvSpPr/>
            <p:nvPr/>
          </p:nvSpPr>
          <p:spPr>
            <a:xfrm>
              <a:off x="6969231" y="562985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402" name="Shape 2402"/>
            <p:cNvSpPr/>
            <p:nvPr/>
          </p:nvSpPr>
          <p:spPr>
            <a:xfrm>
              <a:off x="4570333" y="874954"/>
              <a:ext cx="2317855" cy="347151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3490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Shape 2403"/>
            <p:cNvSpPr/>
            <p:nvPr/>
          </p:nvSpPr>
          <p:spPr>
            <a:xfrm>
              <a:off x="4936489" y="880601"/>
              <a:ext cx="1601896" cy="3137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병영 1/4</a:t>
              </a:r>
            </a:p>
          </p:txBody>
        </p:sp>
        <p:pic>
          <p:nvPicPr>
            <p:cNvPr id="2404" name="Shape 240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5400000">
              <a:off x="6556254" y="889450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5" name="Shape 240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 rot="-5400000">
              <a:off x="4601946" y="880484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6" name="Shape 2406"/>
            <p:cNvGrpSpPr/>
            <p:nvPr/>
          </p:nvGrpSpPr>
          <p:grpSpPr>
            <a:xfrm>
              <a:off x="4219514" y="2568482"/>
              <a:ext cx="779068" cy="246224"/>
              <a:chOff x="4669050" y="4633860"/>
              <a:chExt cx="779068" cy="246224"/>
            </a:xfrm>
          </p:grpSpPr>
          <p:sp>
            <p:nvSpPr>
              <p:cNvPr id="2407" name="Shape 2407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08" name="Shape 2408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09" name="Shape 2409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10" name="Shape 2410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11" name="Shape 2411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2412" name="Shape 2412"/>
            <p:cNvGrpSpPr/>
            <p:nvPr/>
          </p:nvGrpSpPr>
          <p:grpSpPr>
            <a:xfrm>
              <a:off x="4219516" y="2801563"/>
              <a:ext cx="779068" cy="246224"/>
              <a:chOff x="4669050" y="4633860"/>
              <a:chExt cx="779068" cy="246224"/>
            </a:xfrm>
          </p:grpSpPr>
          <p:sp>
            <p:nvSpPr>
              <p:cNvPr id="2413" name="Shape 2413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14" name="Shape 2414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15" name="Shape 2415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16" name="Shape 2416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17" name="Shape 2417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2418" name="Shape 2418"/>
            <p:cNvGrpSpPr/>
            <p:nvPr/>
          </p:nvGrpSpPr>
          <p:grpSpPr>
            <a:xfrm>
              <a:off x="4219514" y="3043612"/>
              <a:ext cx="779068" cy="246224"/>
              <a:chOff x="4669050" y="4633860"/>
              <a:chExt cx="779068" cy="246224"/>
            </a:xfrm>
          </p:grpSpPr>
          <p:sp>
            <p:nvSpPr>
              <p:cNvPr id="2419" name="Shape 2419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20" name="Shape 2420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21" name="Shape 2421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22" name="Shape 2422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23" name="Shape 2423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pic>
          <p:nvPicPr>
            <p:cNvPr id="2424" name="Shape 242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rot="-5400000">
              <a:off x="4488567" y="3004527"/>
              <a:ext cx="514542" cy="1389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5" name="Shape 2425"/>
            <p:cNvSpPr/>
            <p:nvPr/>
          </p:nvSpPr>
          <p:spPr>
            <a:xfrm>
              <a:off x="4055276" y="4598714"/>
              <a:ext cx="3424561" cy="678223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417839" y="4573744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27" name="Shape 24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376973" y="4218855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8" name="Shape 2428"/>
            <p:cNvSpPr/>
            <p:nvPr/>
          </p:nvSpPr>
          <p:spPr>
            <a:xfrm>
              <a:off x="6180176" y="4573623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Shape 2429"/>
            <p:cNvSpPr/>
            <p:nvPr/>
          </p:nvSpPr>
          <p:spPr>
            <a:xfrm>
              <a:off x="4648353" y="4573392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Shape 2430"/>
            <p:cNvSpPr/>
            <p:nvPr/>
          </p:nvSpPr>
          <p:spPr>
            <a:xfrm>
              <a:off x="6943096" y="4574960"/>
              <a:ext cx="554583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Shape 2431"/>
            <p:cNvSpPr/>
            <p:nvPr/>
          </p:nvSpPr>
          <p:spPr>
            <a:xfrm>
              <a:off x="4050908" y="4573517"/>
              <a:ext cx="584992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32" name="Shape 243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686769" y="4284523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3" name="Shape 243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180342" y="4130705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4" name="Shape 2434"/>
            <p:cNvSpPr/>
            <p:nvPr/>
          </p:nvSpPr>
          <p:spPr>
            <a:xfrm>
              <a:off x="4036700" y="5277198"/>
              <a:ext cx="3455999" cy="722038"/>
            </a:xfrm>
            <a:prstGeom prst="roundRect">
              <a:avLst>
                <a:gd fmla="val 8750" name="adj"/>
              </a:avLst>
            </a:prstGeom>
            <a:solidFill>
              <a:srgbClr val="262626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조건 1) </a:t>
              </a:r>
              <a:r>
                <a:rPr lang="ko-KR" sz="11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병영 Lv. 22 달성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조건 2) </a:t>
              </a:r>
              <a:r>
                <a:rPr lang="ko-KR" sz="11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아카데미 전투 술 Lv. 2 달성</a:t>
              </a:r>
            </a:p>
          </p:txBody>
        </p:sp>
        <p:pic>
          <p:nvPicPr>
            <p:cNvPr id="2435" name="Shape 243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916836" y="1800624"/>
              <a:ext cx="296376" cy="31007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36" name="Shape 2436"/>
            <p:cNvCxnSpPr/>
            <p:nvPr/>
          </p:nvCxnSpPr>
          <p:spPr>
            <a:xfrm>
              <a:off x="4029560" y="5990632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2437" name="Shape 243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809691" y="4862600"/>
              <a:ext cx="353433" cy="399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8" name="Shape 2438"/>
            <p:cNvSpPr/>
            <p:nvPr/>
          </p:nvSpPr>
          <p:spPr>
            <a:xfrm>
              <a:off x="4042935" y="2011668"/>
              <a:ext cx="85311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기마병(C)</a:t>
              </a:r>
            </a:p>
          </p:txBody>
        </p:sp>
        <p:sp>
          <p:nvSpPr>
            <p:cNvPr id="2439" name="Shape 2439"/>
            <p:cNvSpPr/>
            <p:nvPr/>
          </p:nvSpPr>
          <p:spPr>
            <a:xfrm>
              <a:off x="4035378" y="2269458"/>
              <a:ext cx="100059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FBE4D4"/>
                  </a:solidFill>
                  <a:latin typeface="Arial"/>
                  <a:ea typeface="Arial"/>
                  <a:cs typeface="Arial"/>
                  <a:sym typeface="Arial"/>
                </a:rPr>
                <a:t>보유 : 1000</a:t>
              </a:r>
            </a:p>
          </p:txBody>
        </p:sp>
        <p:sp>
          <p:nvSpPr>
            <p:cNvPr id="2440" name="Shape 2440"/>
            <p:cNvSpPr/>
            <p:nvPr/>
          </p:nvSpPr>
          <p:spPr>
            <a:xfrm flipH="1" rot="10800000">
              <a:off x="4092569" y="2778539"/>
              <a:ext cx="2095053" cy="699156"/>
            </a:xfrm>
            <a:custGeom>
              <a:pathLst>
                <a:path extrusionOk="0" h="120000" w="120000">
                  <a:moveTo>
                    <a:pt x="5809" y="120000"/>
                  </a:moveTo>
                  <a:lnTo>
                    <a:pt x="114190" y="120000"/>
                  </a:lnTo>
                  <a:cubicBezTo>
                    <a:pt x="117399" y="120000"/>
                    <a:pt x="120000" y="112206"/>
                    <a:pt x="120000" y="102592"/>
                  </a:cubicBezTo>
                  <a:lnTo>
                    <a:pt x="120000" y="32963"/>
                  </a:lnTo>
                  <a:cubicBezTo>
                    <a:pt x="120000" y="23349"/>
                    <a:pt x="117399" y="15555"/>
                    <a:pt x="114190" y="15555"/>
                  </a:cubicBezTo>
                  <a:lnTo>
                    <a:pt x="39894" y="15555"/>
                  </a:lnTo>
                  <a:lnTo>
                    <a:pt x="36933" y="0"/>
                  </a:lnTo>
                  <a:lnTo>
                    <a:pt x="33973" y="15555"/>
                  </a:lnTo>
                  <a:lnTo>
                    <a:pt x="5809" y="15555"/>
                  </a:lnTo>
                  <a:cubicBezTo>
                    <a:pt x="2600" y="15555"/>
                    <a:pt x="0" y="23349"/>
                    <a:pt x="0" y="32963"/>
                  </a:cubicBezTo>
                  <a:lnTo>
                    <a:pt x="0" y="102592"/>
                  </a:lnTo>
                  <a:cubicBezTo>
                    <a:pt x="0" y="112206"/>
                    <a:pt x="2600" y="120000"/>
                    <a:pt x="5809" y="120000"/>
                  </a:cubicBezTo>
                  <a:close/>
                </a:path>
              </a:pathLst>
            </a:cu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Shape 2441"/>
            <p:cNvSpPr/>
            <p:nvPr/>
          </p:nvSpPr>
          <p:spPr>
            <a:xfrm>
              <a:off x="4119189" y="2799635"/>
              <a:ext cx="2024058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BE4D4"/>
                  </a:solidFill>
                  <a:latin typeface="Arial"/>
                  <a:ea typeface="Arial"/>
                  <a:cs typeface="Arial"/>
                  <a:sym typeface="Arial"/>
                </a:rPr>
                <a:t>돌격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일정한 확률로 공격하는 상대방의 원거리 부대를 공격 합니다.</a:t>
              </a:r>
            </a:p>
          </p:txBody>
        </p:sp>
        <p:pic>
          <p:nvPicPr>
            <p:cNvPr id="2442" name="Shape 244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119882" y="922065"/>
              <a:ext cx="314313" cy="3001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3" name="Shape 2443"/>
          <p:cNvSpPr/>
          <p:nvPr/>
        </p:nvSpPr>
        <p:spPr>
          <a:xfrm>
            <a:off x="210437" y="70680"/>
            <a:ext cx="224933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병영(좌/우 스크롤 UI)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Shape 2444"/>
          <p:cNvSpPr/>
          <p:nvPr/>
        </p:nvSpPr>
        <p:spPr>
          <a:xfrm>
            <a:off x="3392475" y="2821119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5" name="Shape 2445"/>
          <p:cNvSpPr/>
          <p:nvPr/>
        </p:nvSpPr>
        <p:spPr>
          <a:xfrm>
            <a:off x="96146" y="3193863"/>
            <a:ext cx="3742092" cy="1062552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두 번째 스킬 아이콘을 선택 시 나오는 알림 팝업입니다 (3번 째 스킬 아이콘 선택 시 도 동일 하며 알림 팝업 위치는 변경 되지 않고 선택한 위치에 화살표로 표현 해주도록 합니다)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Shape 2450"/>
          <p:cNvSpPr/>
          <p:nvPr/>
        </p:nvSpPr>
        <p:spPr>
          <a:xfrm>
            <a:off x="210437" y="70680"/>
            <a:ext cx="224933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병영(좌/우 스크롤 UI)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1" name="Shape 2451"/>
          <p:cNvGrpSpPr/>
          <p:nvPr/>
        </p:nvGrpSpPr>
        <p:grpSpPr>
          <a:xfrm>
            <a:off x="399957" y="514320"/>
            <a:ext cx="3476997" cy="6017268"/>
            <a:chOff x="4029560" y="532981"/>
            <a:chExt cx="3476997" cy="6017268"/>
          </a:xfrm>
        </p:grpSpPr>
        <p:sp>
          <p:nvSpPr>
            <p:cNvPr id="2452" name="Shape 2452"/>
            <p:cNvSpPr/>
            <p:nvPr/>
          </p:nvSpPr>
          <p:spPr>
            <a:xfrm>
              <a:off x="4029560" y="536281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3" name="Shape 24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52903" y="545927"/>
              <a:ext cx="3435976" cy="497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4" name="Shape 2454"/>
            <p:cNvSpPr/>
            <p:nvPr/>
          </p:nvSpPr>
          <p:spPr>
            <a:xfrm>
              <a:off x="4037319" y="754785"/>
              <a:ext cx="3451559" cy="4148985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5" name="Shape 24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27182" y="1633696"/>
              <a:ext cx="2003072" cy="2634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6" name="Shape 24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35957" y="2630432"/>
              <a:ext cx="129023" cy="172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7" name="Shape 24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5655" y="2860767"/>
              <a:ext cx="141924" cy="18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8" name="Shape 24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04964" y="3112953"/>
              <a:ext cx="200702" cy="157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9" name="Shape 2459"/>
            <p:cNvSpPr/>
            <p:nvPr/>
          </p:nvSpPr>
          <p:spPr>
            <a:xfrm>
              <a:off x="4077301" y="6097030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460" name="Shape 2460"/>
            <p:cNvSpPr/>
            <p:nvPr/>
          </p:nvSpPr>
          <p:spPr>
            <a:xfrm>
              <a:off x="4756635" y="6049344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즉시 훈련</a:t>
              </a:r>
            </a:p>
          </p:txBody>
        </p:sp>
        <p:sp>
          <p:nvSpPr>
            <p:cNvPr id="2461" name="Shape 2461"/>
            <p:cNvSpPr/>
            <p:nvPr/>
          </p:nvSpPr>
          <p:spPr>
            <a:xfrm>
              <a:off x="6133780" y="6047121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병사 훈련</a:t>
              </a:r>
            </a:p>
          </p:txBody>
        </p:sp>
        <p:sp>
          <p:nvSpPr>
            <p:cNvPr id="2462" name="Shape 2462"/>
            <p:cNvSpPr/>
            <p:nvPr/>
          </p:nvSpPr>
          <p:spPr>
            <a:xfrm>
              <a:off x="6402098" y="6006912"/>
              <a:ext cx="80342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05:27:32</a:t>
              </a:r>
            </a:p>
          </p:txBody>
        </p:sp>
        <p:pic>
          <p:nvPicPr>
            <p:cNvPr id="2463" name="Shape 246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195832">
              <a:off x="6300096" y="6064852"/>
              <a:ext cx="106020" cy="159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4" name="Shape 246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83755" y="6027203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5" name="Shape 2465"/>
            <p:cNvSpPr/>
            <p:nvPr/>
          </p:nvSpPr>
          <p:spPr>
            <a:xfrm>
              <a:off x="5239664" y="6004035"/>
              <a:ext cx="63350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466" name="Shape 2466"/>
            <p:cNvSpPr/>
            <p:nvPr/>
          </p:nvSpPr>
          <p:spPr>
            <a:xfrm>
              <a:off x="4043937" y="552399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67" name="Shape 246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041221" y="532981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8" name="Shape 246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422175" y="592679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9" name="Shape 246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772187" y="560718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0" name="Shape 247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080176" y="549500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1" name="Shape 2471"/>
            <p:cNvSpPr/>
            <p:nvPr/>
          </p:nvSpPr>
          <p:spPr>
            <a:xfrm>
              <a:off x="4273469" y="55714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4933735" y="54657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591380" y="54581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6228787" y="544627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6742059" y="563045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76" name="Shape 247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40217" y="559258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7" name="Shape 2477"/>
            <p:cNvSpPr/>
            <p:nvPr/>
          </p:nvSpPr>
          <p:spPr>
            <a:xfrm>
              <a:off x="6969231" y="562985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478" name="Shape 2478"/>
            <p:cNvSpPr/>
            <p:nvPr/>
          </p:nvSpPr>
          <p:spPr>
            <a:xfrm>
              <a:off x="4570333" y="874954"/>
              <a:ext cx="2317855" cy="347151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3490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Shape 2479"/>
            <p:cNvSpPr/>
            <p:nvPr/>
          </p:nvSpPr>
          <p:spPr>
            <a:xfrm>
              <a:off x="4936489" y="880601"/>
              <a:ext cx="1601896" cy="3137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병영 1/4</a:t>
              </a:r>
            </a:p>
          </p:txBody>
        </p:sp>
        <p:pic>
          <p:nvPicPr>
            <p:cNvPr id="2480" name="Shape 248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5400000">
              <a:off x="6556254" y="889450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1" name="Shape 248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 rot="-5400000">
              <a:off x="4601946" y="880484"/>
              <a:ext cx="326929" cy="3179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82" name="Shape 2482"/>
            <p:cNvGrpSpPr/>
            <p:nvPr/>
          </p:nvGrpSpPr>
          <p:grpSpPr>
            <a:xfrm>
              <a:off x="4219514" y="2568482"/>
              <a:ext cx="779068" cy="246224"/>
              <a:chOff x="4669050" y="4633860"/>
              <a:chExt cx="779068" cy="246224"/>
            </a:xfrm>
          </p:grpSpPr>
          <p:sp>
            <p:nvSpPr>
              <p:cNvPr id="2483" name="Shape 2483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84" name="Shape 2484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85" name="Shape 2485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86" name="Shape 2486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87" name="Shape 2487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2488" name="Shape 2488"/>
            <p:cNvGrpSpPr/>
            <p:nvPr/>
          </p:nvGrpSpPr>
          <p:grpSpPr>
            <a:xfrm>
              <a:off x="4219516" y="2801563"/>
              <a:ext cx="779068" cy="246224"/>
              <a:chOff x="4669050" y="4633860"/>
              <a:chExt cx="779068" cy="246224"/>
            </a:xfrm>
          </p:grpSpPr>
          <p:sp>
            <p:nvSpPr>
              <p:cNvPr id="2489" name="Shape 2489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90" name="Shape 2490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91" name="Shape 2491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92" name="Shape 2492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93" name="Shape 2493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grpSp>
          <p:nvGrpSpPr>
            <p:cNvPr id="2494" name="Shape 2494"/>
            <p:cNvGrpSpPr/>
            <p:nvPr/>
          </p:nvGrpSpPr>
          <p:grpSpPr>
            <a:xfrm>
              <a:off x="4219514" y="3043612"/>
              <a:ext cx="779068" cy="246224"/>
              <a:chOff x="4669050" y="4633860"/>
              <a:chExt cx="779068" cy="246224"/>
            </a:xfrm>
          </p:grpSpPr>
          <p:sp>
            <p:nvSpPr>
              <p:cNvPr id="2495" name="Shape 2495"/>
              <p:cNvSpPr/>
              <p:nvPr/>
            </p:nvSpPr>
            <p:spPr>
              <a:xfrm>
                <a:off x="466905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96" name="Shape 2496"/>
              <p:cNvSpPr/>
              <p:nvPr/>
            </p:nvSpPr>
            <p:spPr>
              <a:xfrm>
                <a:off x="4794555" y="4633862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97" name="Shape 2497"/>
              <p:cNvSpPr/>
              <p:nvPr/>
            </p:nvSpPr>
            <p:spPr>
              <a:xfrm>
                <a:off x="4902132" y="4633860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98" name="Shape 2498"/>
              <p:cNvSpPr/>
              <p:nvPr/>
            </p:nvSpPr>
            <p:spPr>
              <a:xfrm>
                <a:off x="5018680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  <p:sp>
            <p:nvSpPr>
              <p:cNvPr id="2499" name="Shape 2499"/>
              <p:cNvSpPr/>
              <p:nvPr/>
            </p:nvSpPr>
            <p:spPr>
              <a:xfrm>
                <a:off x="5135212" y="4633864"/>
                <a:ext cx="3129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★</a:t>
                </a:r>
              </a:p>
            </p:txBody>
          </p:sp>
        </p:grpSp>
        <p:pic>
          <p:nvPicPr>
            <p:cNvPr id="2500" name="Shape 250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rot="-5400000">
              <a:off x="4488567" y="3004527"/>
              <a:ext cx="514542" cy="1389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1" name="Shape 2501"/>
            <p:cNvSpPr/>
            <p:nvPr/>
          </p:nvSpPr>
          <p:spPr>
            <a:xfrm>
              <a:off x="4055276" y="4598714"/>
              <a:ext cx="3424561" cy="678223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417839" y="4573744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FFD966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03" name="Shape 250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376973" y="4218855"/>
              <a:ext cx="849497" cy="111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4" name="Shape 2504"/>
            <p:cNvSpPr/>
            <p:nvPr/>
          </p:nvSpPr>
          <p:spPr>
            <a:xfrm>
              <a:off x="6180176" y="4573623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Shape 2505"/>
            <p:cNvSpPr/>
            <p:nvPr/>
          </p:nvSpPr>
          <p:spPr>
            <a:xfrm>
              <a:off x="4648353" y="4573392"/>
              <a:ext cx="742164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Shape 2506"/>
            <p:cNvSpPr/>
            <p:nvPr/>
          </p:nvSpPr>
          <p:spPr>
            <a:xfrm>
              <a:off x="6943096" y="4574960"/>
              <a:ext cx="554583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Shape 2507"/>
            <p:cNvSpPr/>
            <p:nvPr/>
          </p:nvSpPr>
          <p:spPr>
            <a:xfrm>
              <a:off x="4050908" y="4573517"/>
              <a:ext cx="584992" cy="678223"/>
            </a:xfrm>
            <a:prstGeom prst="roundRect">
              <a:avLst>
                <a:gd fmla="val 8736" name="adj"/>
              </a:avLst>
            </a:prstGeom>
            <a:solidFill>
              <a:srgbClr val="52525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08" name="Shape 250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686769" y="4284523"/>
              <a:ext cx="673981" cy="972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9" name="Shape 250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180342" y="4130705"/>
              <a:ext cx="792735" cy="1121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0" name="Shape 2510"/>
            <p:cNvSpPr/>
            <p:nvPr/>
          </p:nvSpPr>
          <p:spPr>
            <a:xfrm>
              <a:off x="4036700" y="5277198"/>
              <a:ext cx="3455999" cy="722038"/>
            </a:xfrm>
            <a:prstGeom prst="roundRect">
              <a:avLst>
                <a:gd fmla="val 8750" name="adj"/>
              </a:avLst>
            </a:prstGeom>
            <a:solidFill>
              <a:srgbClr val="262626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조건 1) </a:t>
              </a:r>
              <a:r>
                <a:rPr lang="ko-KR" sz="11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병영 Lv. 22 달성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조건 2) </a:t>
              </a:r>
              <a:r>
                <a:rPr lang="ko-KR" sz="1100">
                  <a:solidFill>
                    <a:srgbClr val="FFD966"/>
                  </a:solidFill>
                  <a:latin typeface="Arial"/>
                  <a:ea typeface="Arial"/>
                  <a:cs typeface="Arial"/>
                  <a:sym typeface="Arial"/>
                </a:rPr>
                <a:t>아카데미 전투 술 Lv. 2 달성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※ 한국 문명 선택 시 화랑 병사가 오픈 됩니다.</a:t>
              </a:r>
            </a:p>
          </p:txBody>
        </p:sp>
        <p:pic>
          <p:nvPicPr>
            <p:cNvPr id="2511" name="Shape 25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916836" y="1800624"/>
              <a:ext cx="296376" cy="31007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12" name="Shape 2512"/>
            <p:cNvCxnSpPr/>
            <p:nvPr/>
          </p:nvCxnSpPr>
          <p:spPr>
            <a:xfrm>
              <a:off x="4029560" y="5990632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2513" name="Shape 251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809691" y="4862600"/>
              <a:ext cx="353433" cy="3990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4" name="Shape 2514"/>
            <p:cNvSpPr/>
            <p:nvPr/>
          </p:nvSpPr>
          <p:spPr>
            <a:xfrm>
              <a:off x="4042935" y="2011668"/>
              <a:ext cx="85311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기마병(C)</a:t>
              </a:r>
            </a:p>
          </p:txBody>
        </p:sp>
        <p:sp>
          <p:nvSpPr>
            <p:cNvPr id="2515" name="Shape 2515"/>
            <p:cNvSpPr/>
            <p:nvPr/>
          </p:nvSpPr>
          <p:spPr>
            <a:xfrm>
              <a:off x="4035378" y="2269458"/>
              <a:ext cx="1000595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FBE4D4"/>
                  </a:solidFill>
                  <a:latin typeface="Arial"/>
                  <a:ea typeface="Arial"/>
                  <a:cs typeface="Arial"/>
                  <a:sym typeface="Arial"/>
                </a:rPr>
                <a:t>보유 : 1000</a:t>
              </a:r>
            </a:p>
          </p:txBody>
        </p:sp>
        <p:pic>
          <p:nvPicPr>
            <p:cNvPr id="2516" name="Shape 251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119882" y="922065"/>
              <a:ext cx="314313" cy="3001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7" name="Shape 2517"/>
          <p:cNvSpPr/>
          <p:nvPr/>
        </p:nvSpPr>
        <p:spPr>
          <a:xfrm>
            <a:off x="3918564" y="5440128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Shape 2518"/>
          <p:cNvSpPr/>
          <p:nvPr/>
        </p:nvSpPr>
        <p:spPr>
          <a:xfrm>
            <a:off x="4527798" y="5232955"/>
            <a:ext cx="4527931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청동기, 고대 문명 상태에서 사용 되는 UI 정보 입니다.(국가를 선택 전 상태로 해당 국가를 선택 시 기본 디폴트 병사가 다른 병사로 변경 되어지는 부분을 알려주는 정보 입니다)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Shape 2524"/>
          <p:cNvSpPr/>
          <p:nvPr/>
        </p:nvSpPr>
        <p:spPr>
          <a:xfrm>
            <a:off x="210437" y="70680"/>
            <a:ext cx="19912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병영(상세 보기 UI)</a:t>
            </a:r>
          </a:p>
        </p:txBody>
      </p:sp>
      <p:sp>
        <p:nvSpPr>
          <p:cNvPr id="2525" name="Shape 2525"/>
          <p:cNvSpPr/>
          <p:nvPr/>
        </p:nvSpPr>
        <p:spPr>
          <a:xfrm>
            <a:off x="400090" y="518270"/>
            <a:ext cx="3461146" cy="601396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6" name="Shape 2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33" y="527918"/>
            <a:ext cx="3435976" cy="4975041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Shape 2527"/>
          <p:cNvSpPr/>
          <p:nvPr/>
        </p:nvSpPr>
        <p:spPr>
          <a:xfrm>
            <a:off x="407850" y="736775"/>
            <a:ext cx="3451559" cy="5040407"/>
          </a:xfrm>
          <a:prstGeom prst="roundRect">
            <a:avLst>
              <a:gd fmla="val 1694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Shape 2528"/>
          <p:cNvSpPr/>
          <p:nvPr/>
        </p:nvSpPr>
        <p:spPr>
          <a:xfrm>
            <a:off x="447831" y="6079019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2529" name="Shape 2529"/>
          <p:cNvSpPr/>
          <p:nvPr/>
        </p:nvSpPr>
        <p:spPr>
          <a:xfrm>
            <a:off x="414468" y="534389"/>
            <a:ext cx="3435976" cy="25199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0" name="Shape 2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1751" y="514972"/>
            <a:ext cx="249916" cy="2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Shape 25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2705" y="574670"/>
            <a:ext cx="206542" cy="2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Shape 25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2716" y="542708"/>
            <a:ext cx="206542" cy="23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Shape 25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706" y="531489"/>
            <a:ext cx="227382" cy="261644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Shape 2534"/>
          <p:cNvSpPr/>
          <p:nvPr/>
        </p:nvSpPr>
        <p:spPr>
          <a:xfrm>
            <a:off x="644000" y="539131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535" name="Shape 2535"/>
          <p:cNvSpPr/>
          <p:nvPr/>
        </p:nvSpPr>
        <p:spPr>
          <a:xfrm>
            <a:off x="1304265" y="528564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536" name="Shape 2536"/>
          <p:cNvSpPr/>
          <p:nvPr/>
        </p:nvSpPr>
        <p:spPr>
          <a:xfrm>
            <a:off x="1961909" y="527804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537" name="Shape 2537"/>
          <p:cNvSpPr/>
          <p:nvPr/>
        </p:nvSpPr>
        <p:spPr>
          <a:xfrm>
            <a:off x="2599316" y="526616"/>
            <a:ext cx="48923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10.0k</a:t>
            </a:r>
          </a:p>
        </p:txBody>
      </p:sp>
      <p:sp>
        <p:nvSpPr>
          <p:cNvPr id="2538" name="Shape 2538"/>
          <p:cNvSpPr/>
          <p:nvPr/>
        </p:nvSpPr>
        <p:spPr>
          <a:xfrm>
            <a:off x="3112589" y="545035"/>
            <a:ext cx="728813" cy="27634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9" name="Shape 25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10748" y="541247"/>
            <a:ext cx="287809" cy="2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540" name="Shape 2540"/>
          <p:cNvSpPr/>
          <p:nvPr/>
        </p:nvSpPr>
        <p:spPr>
          <a:xfrm>
            <a:off x="3339760" y="544975"/>
            <a:ext cx="53732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sp>
        <p:nvSpPr>
          <p:cNvPr id="2541" name="Shape 2541"/>
          <p:cNvSpPr/>
          <p:nvPr/>
        </p:nvSpPr>
        <p:spPr>
          <a:xfrm>
            <a:off x="407230" y="4189566"/>
            <a:ext cx="3455999" cy="1791663"/>
          </a:xfrm>
          <a:prstGeom prst="roundRect">
            <a:avLst>
              <a:gd fmla="val 5824" name="adj"/>
            </a:avLst>
          </a:prstGeom>
          <a:solidFill>
            <a:srgbClr val="262626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2" name="Shape 2542"/>
          <p:cNvCxnSpPr/>
          <p:nvPr/>
        </p:nvCxnSpPr>
        <p:spPr>
          <a:xfrm>
            <a:off x="400090" y="5972623"/>
            <a:ext cx="346114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543" name="Shape 2543"/>
          <p:cNvPicPr preferRelativeResize="0"/>
          <p:nvPr/>
        </p:nvPicPr>
        <p:blipFill rotWithShape="1">
          <a:blip r:embed="rId9">
            <a:alphaModFix/>
          </a:blip>
          <a:srcRect b="33615" l="0" r="0" t="32207"/>
          <a:stretch/>
        </p:blipFill>
        <p:spPr>
          <a:xfrm>
            <a:off x="476720" y="4226603"/>
            <a:ext cx="565995" cy="5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44" name="Shape 2544"/>
          <p:cNvSpPr/>
          <p:nvPr/>
        </p:nvSpPr>
        <p:spPr>
          <a:xfrm>
            <a:off x="2504310" y="6029112"/>
            <a:ext cx="1260933" cy="4573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해고하기</a:t>
            </a:r>
          </a:p>
        </p:txBody>
      </p:sp>
      <p:sp>
        <p:nvSpPr>
          <p:cNvPr id="2545" name="Shape 2545"/>
          <p:cNvSpPr/>
          <p:nvPr/>
        </p:nvSpPr>
        <p:spPr>
          <a:xfrm>
            <a:off x="2586196" y="5988903"/>
            <a:ext cx="109036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: 10000</a:t>
            </a:r>
          </a:p>
        </p:txBody>
      </p:sp>
      <p:sp>
        <p:nvSpPr>
          <p:cNvPr id="2546" name="Shape 2546"/>
          <p:cNvSpPr/>
          <p:nvPr/>
        </p:nvSpPr>
        <p:spPr>
          <a:xfrm>
            <a:off x="989495" y="4216407"/>
            <a:ext cx="2775749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돌격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일정한 확률로 공격하는 상대방의 원거리 부대를 공격 합니다.</a:t>
            </a:r>
          </a:p>
        </p:txBody>
      </p:sp>
      <p:sp>
        <p:nvSpPr>
          <p:cNvPr id="2547" name="Shape 2547"/>
          <p:cNvSpPr/>
          <p:nvPr/>
        </p:nvSpPr>
        <p:spPr>
          <a:xfrm>
            <a:off x="989686" y="5401216"/>
            <a:ext cx="2775749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돌격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일정한 확률로 공격하는 상대방의 원거리 부대를 공격 합니다.</a:t>
            </a:r>
          </a:p>
        </p:txBody>
      </p:sp>
      <p:sp>
        <p:nvSpPr>
          <p:cNvPr id="2548" name="Shape 2548"/>
          <p:cNvSpPr/>
          <p:nvPr/>
        </p:nvSpPr>
        <p:spPr>
          <a:xfrm>
            <a:off x="989495" y="4824933"/>
            <a:ext cx="2775749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돌격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일정한 확률로 공격하는 상대방의 원거리 부대를 공격 합니다.</a:t>
            </a:r>
          </a:p>
        </p:txBody>
      </p:sp>
      <p:pic>
        <p:nvPicPr>
          <p:cNvPr id="2549" name="Shape 2549"/>
          <p:cNvPicPr preferRelativeResize="0"/>
          <p:nvPr/>
        </p:nvPicPr>
        <p:blipFill rotWithShape="1">
          <a:blip r:embed="rId9">
            <a:alphaModFix/>
          </a:blip>
          <a:srcRect b="67082" l="0" r="0" t="0"/>
          <a:stretch/>
        </p:blipFill>
        <p:spPr>
          <a:xfrm>
            <a:off x="476720" y="4834592"/>
            <a:ext cx="565995" cy="503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Shape 2550"/>
          <p:cNvPicPr preferRelativeResize="0"/>
          <p:nvPr/>
        </p:nvPicPr>
        <p:blipFill rotWithShape="1">
          <a:blip r:embed="rId9">
            <a:alphaModFix/>
          </a:blip>
          <a:srcRect b="0" l="0" r="0" t="65263"/>
          <a:stretch/>
        </p:blipFill>
        <p:spPr>
          <a:xfrm>
            <a:off x="476720" y="5402117"/>
            <a:ext cx="565995" cy="531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1" name="Shape 2551"/>
          <p:cNvCxnSpPr/>
          <p:nvPr/>
        </p:nvCxnSpPr>
        <p:spPr>
          <a:xfrm>
            <a:off x="407230" y="4805476"/>
            <a:ext cx="3455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52" name="Shape 2552"/>
          <p:cNvCxnSpPr/>
          <p:nvPr/>
        </p:nvCxnSpPr>
        <p:spPr>
          <a:xfrm>
            <a:off x="411404" y="5387826"/>
            <a:ext cx="3455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53" name="Shape 2553"/>
          <p:cNvSpPr/>
          <p:nvPr/>
        </p:nvSpPr>
        <p:spPr>
          <a:xfrm>
            <a:off x="1204895" y="6096194"/>
            <a:ext cx="534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</a:t>
            </a:r>
          </a:p>
        </p:txBody>
      </p:sp>
      <p:sp>
        <p:nvSpPr>
          <p:cNvPr id="2554" name="Shape 2554"/>
          <p:cNvSpPr/>
          <p:nvPr/>
        </p:nvSpPr>
        <p:spPr>
          <a:xfrm>
            <a:off x="1753803" y="6107332"/>
            <a:ext cx="6338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</a:p>
        </p:txBody>
      </p:sp>
      <p:sp>
        <p:nvSpPr>
          <p:cNvPr id="2555" name="Shape 2555"/>
          <p:cNvSpPr/>
          <p:nvPr/>
        </p:nvSpPr>
        <p:spPr>
          <a:xfrm>
            <a:off x="1122982" y="6019380"/>
            <a:ext cx="601115" cy="467110"/>
          </a:xfrm>
          <a:prstGeom prst="roundRect">
            <a:avLst>
              <a:gd fmla="val 16667" name="adj"/>
            </a:avLst>
          </a:prstGeom>
          <a:solidFill>
            <a:srgbClr val="FEE5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Shape 2556"/>
          <p:cNvSpPr/>
          <p:nvPr/>
        </p:nvSpPr>
        <p:spPr>
          <a:xfrm>
            <a:off x="1797900" y="6022487"/>
            <a:ext cx="601115" cy="46711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Shape 2557"/>
          <p:cNvSpPr/>
          <p:nvPr/>
        </p:nvSpPr>
        <p:spPr>
          <a:xfrm>
            <a:off x="1158241" y="6098966"/>
            <a:ext cx="534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</a:t>
            </a:r>
          </a:p>
        </p:txBody>
      </p:sp>
      <p:sp>
        <p:nvSpPr>
          <p:cNvPr id="2558" name="Shape 2558"/>
          <p:cNvSpPr/>
          <p:nvPr/>
        </p:nvSpPr>
        <p:spPr>
          <a:xfrm>
            <a:off x="1786688" y="6105223"/>
            <a:ext cx="6338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</a:p>
        </p:txBody>
      </p:sp>
      <p:sp>
        <p:nvSpPr>
          <p:cNvPr id="2559" name="Shape 2559"/>
          <p:cNvSpPr/>
          <p:nvPr/>
        </p:nvSpPr>
        <p:spPr>
          <a:xfrm>
            <a:off x="424375" y="1590545"/>
            <a:ext cx="968535" cy="938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공격력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방어력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체력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사정거리 : 10</a:t>
            </a:r>
          </a:p>
        </p:txBody>
      </p:sp>
      <p:sp>
        <p:nvSpPr>
          <p:cNvPr id="2560" name="Shape 2560"/>
          <p:cNvSpPr/>
          <p:nvPr/>
        </p:nvSpPr>
        <p:spPr>
          <a:xfrm>
            <a:off x="418304" y="2516465"/>
            <a:ext cx="968535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이동속도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적재량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식량소모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전투력 : 1.0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1" name="Shape 25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94578" y="1037008"/>
            <a:ext cx="2003072" cy="26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2562" name="Shape 2562"/>
          <p:cNvSpPr/>
          <p:nvPr/>
        </p:nvSpPr>
        <p:spPr>
          <a:xfrm>
            <a:off x="412050" y="1325187"/>
            <a:ext cx="85311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기마병(C)</a:t>
            </a:r>
          </a:p>
        </p:txBody>
      </p:sp>
      <p:sp>
        <p:nvSpPr>
          <p:cNvPr id="2563" name="Shape 2563"/>
          <p:cNvSpPr/>
          <p:nvPr/>
        </p:nvSpPr>
        <p:spPr>
          <a:xfrm>
            <a:off x="3927060" y="3012475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Shape 2564"/>
          <p:cNvSpPr/>
          <p:nvPr/>
        </p:nvSpPr>
        <p:spPr>
          <a:xfrm>
            <a:off x="4536294" y="2805300"/>
            <a:ext cx="4527931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캐릭터 선택 화면에서 ? 표시를 눌러 들어 올 수 있는 화면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캐릭터에 상세한 정보를 확인 할 수 있습니다.</a:t>
            </a:r>
          </a:p>
        </p:txBody>
      </p:sp>
      <p:sp>
        <p:nvSpPr>
          <p:cNvPr id="2565" name="Shape 2565"/>
          <p:cNvSpPr/>
          <p:nvPr/>
        </p:nvSpPr>
        <p:spPr>
          <a:xfrm>
            <a:off x="3927060" y="4527144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Shape 2566"/>
          <p:cNvSpPr/>
          <p:nvPr/>
        </p:nvSpPr>
        <p:spPr>
          <a:xfrm>
            <a:off x="4425360" y="4319969"/>
            <a:ext cx="3742092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스킬에 대한 자세한 정보를 보여주도록 합니다(해당 스킬이 많아지면 정보를 모두 보여 줄 수 없으므로 스크롤 가능 하도록 구현 필요 합니다)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Shape 2571"/>
          <p:cNvSpPr/>
          <p:nvPr/>
        </p:nvSpPr>
        <p:spPr>
          <a:xfrm>
            <a:off x="210437" y="70680"/>
            <a:ext cx="1991251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병영(상세 보기 UI)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2" name="Shape 2572"/>
          <p:cNvGrpSpPr/>
          <p:nvPr/>
        </p:nvGrpSpPr>
        <p:grpSpPr>
          <a:xfrm>
            <a:off x="406283" y="509091"/>
            <a:ext cx="3476997" cy="6017268"/>
            <a:chOff x="406283" y="509091"/>
            <a:chExt cx="3476997" cy="6017268"/>
          </a:xfrm>
        </p:grpSpPr>
        <p:sp>
          <p:nvSpPr>
            <p:cNvPr id="2573" name="Shape 2573"/>
            <p:cNvSpPr/>
            <p:nvPr/>
          </p:nvSpPr>
          <p:spPr>
            <a:xfrm>
              <a:off x="406283" y="512391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4" name="Shape 25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9625" y="522037"/>
              <a:ext cx="3435976" cy="497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5" name="Shape 2575"/>
            <p:cNvSpPr/>
            <p:nvPr/>
          </p:nvSpPr>
          <p:spPr>
            <a:xfrm>
              <a:off x="414041" y="730895"/>
              <a:ext cx="3451559" cy="5040407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Shape 2576"/>
            <p:cNvSpPr/>
            <p:nvPr/>
          </p:nvSpPr>
          <p:spPr>
            <a:xfrm>
              <a:off x="454022" y="6073139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577" name="Shape 2577"/>
            <p:cNvSpPr/>
            <p:nvPr/>
          </p:nvSpPr>
          <p:spPr>
            <a:xfrm>
              <a:off x="420660" y="528508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8" name="Shape 25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17943" y="509091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9" name="Shape 25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98897" y="568789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0" name="Shape 25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8908" y="536829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1" name="Shape 258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6897" y="525610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2" name="Shape 2582"/>
            <p:cNvSpPr/>
            <p:nvPr/>
          </p:nvSpPr>
          <p:spPr>
            <a:xfrm>
              <a:off x="650191" y="533252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583" name="Shape 2583"/>
            <p:cNvSpPr/>
            <p:nvPr/>
          </p:nvSpPr>
          <p:spPr>
            <a:xfrm>
              <a:off x="1310457" y="522683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584" name="Shape 2584"/>
            <p:cNvSpPr/>
            <p:nvPr/>
          </p:nvSpPr>
          <p:spPr>
            <a:xfrm>
              <a:off x="1968101" y="52192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585" name="Shape 2585"/>
            <p:cNvSpPr/>
            <p:nvPr/>
          </p:nvSpPr>
          <p:spPr>
            <a:xfrm>
              <a:off x="2605508" y="520737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586" name="Shape 2586"/>
            <p:cNvSpPr/>
            <p:nvPr/>
          </p:nvSpPr>
          <p:spPr>
            <a:xfrm>
              <a:off x="3118781" y="539156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87" name="Shape 258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116940" y="535368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8" name="Shape 2588"/>
            <p:cNvSpPr/>
            <p:nvPr/>
          </p:nvSpPr>
          <p:spPr>
            <a:xfrm>
              <a:off x="3345953" y="539095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589" name="Shape 2589"/>
            <p:cNvSpPr/>
            <p:nvPr/>
          </p:nvSpPr>
          <p:spPr>
            <a:xfrm>
              <a:off x="413422" y="4183685"/>
              <a:ext cx="3455999" cy="1791663"/>
            </a:xfrm>
            <a:prstGeom prst="roundRect">
              <a:avLst>
                <a:gd fmla="val 5824" name="adj"/>
              </a:avLst>
            </a:prstGeom>
            <a:solidFill>
              <a:srgbClr val="262626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인류는 도구를 다루기 시작하면서부터 사냥을 배웠습니다. 돌도끼는 인류 최초의 무기 중 하나입니다. 비록 모양은 투박하지만 날카롭게 깎아낸 돌도끼는 매우 효과적인 사냥도구 입니다.</a:t>
              </a:r>
              <a:b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도끼병들은 부족의 젊고 건장한 남성들로 이루어져 있습니다. 그들은 부족의 여성과 아이, 노인들의 생계를 책임지는 부족의 가장들입니다. 오늘도 도끼병들은 가족을 먹여 살릴 수 있길 기도하며 사냥에 나섭니다.</a:t>
              </a:r>
            </a:p>
          </p:txBody>
        </p:sp>
        <p:cxnSp>
          <p:nvCxnSpPr>
            <p:cNvPr id="2590" name="Shape 2590"/>
            <p:cNvCxnSpPr/>
            <p:nvPr/>
          </p:nvCxnSpPr>
          <p:spPr>
            <a:xfrm>
              <a:off x="406283" y="5966742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591" name="Shape 2591"/>
            <p:cNvSpPr/>
            <p:nvPr/>
          </p:nvSpPr>
          <p:spPr>
            <a:xfrm>
              <a:off x="2510502" y="6023232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해고하기</a:t>
              </a:r>
            </a:p>
          </p:txBody>
        </p:sp>
        <p:sp>
          <p:nvSpPr>
            <p:cNvPr id="2592" name="Shape 2592"/>
            <p:cNvSpPr/>
            <p:nvPr/>
          </p:nvSpPr>
          <p:spPr>
            <a:xfrm>
              <a:off x="2592388" y="5983023"/>
              <a:ext cx="1090363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보유 : 10000</a:t>
              </a:r>
            </a:p>
          </p:txBody>
        </p:sp>
        <p:sp>
          <p:nvSpPr>
            <p:cNvPr id="2593" name="Shape 2593"/>
            <p:cNvSpPr/>
            <p:nvPr/>
          </p:nvSpPr>
          <p:spPr>
            <a:xfrm>
              <a:off x="433702" y="1579575"/>
              <a:ext cx="968535" cy="938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공격력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방어력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체력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사정거리 : 10</a:t>
              </a:r>
            </a:p>
          </p:txBody>
        </p:sp>
        <p:sp>
          <p:nvSpPr>
            <p:cNvPr id="2594" name="Shape 2594"/>
            <p:cNvSpPr/>
            <p:nvPr/>
          </p:nvSpPr>
          <p:spPr>
            <a:xfrm>
              <a:off x="427631" y="2505493"/>
              <a:ext cx="968535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속도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적재량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식량소모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전투력 : 1.0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Shape 2595"/>
            <p:cNvSpPr/>
            <p:nvPr/>
          </p:nvSpPr>
          <p:spPr>
            <a:xfrm>
              <a:off x="1211087" y="6090314"/>
              <a:ext cx="534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Skill</a:t>
              </a:r>
            </a:p>
          </p:txBody>
        </p:sp>
        <p:sp>
          <p:nvSpPr>
            <p:cNvPr id="2596" name="Shape 2596"/>
            <p:cNvSpPr/>
            <p:nvPr/>
          </p:nvSpPr>
          <p:spPr>
            <a:xfrm>
              <a:off x="1759996" y="6101451"/>
              <a:ext cx="6338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</a:t>
              </a:r>
            </a:p>
          </p:txBody>
        </p:sp>
        <p:sp>
          <p:nvSpPr>
            <p:cNvPr id="2597" name="Shape 2597"/>
            <p:cNvSpPr/>
            <p:nvPr/>
          </p:nvSpPr>
          <p:spPr>
            <a:xfrm>
              <a:off x="1129174" y="6013501"/>
              <a:ext cx="601115" cy="46711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Shape 2598"/>
            <p:cNvSpPr/>
            <p:nvPr/>
          </p:nvSpPr>
          <p:spPr>
            <a:xfrm>
              <a:off x="1804091" y="6016607"/>
              <a:ext cx="601115" cy="467110"/>
            </a:xfrm>
            <a:prstGeom prst="roundRect">
              <a:avLst>
                <a:gd fmla="val 16667" name="adj"/>
              </a:avLst>
            </a:prstGeom>
            <a:solidFill>
              <a:srgbClr val="FEE5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Shape 2599"/>
            <p:cNvSpPr/>
            <p:nvPr/>
          </p:nvSpPr>
          <p:spPr>
            <a:xfrm>
              <a:off x="1164433" y="6093085"/>
              <a:ext cx="534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Skill</a:t>
              </a:r>
            </a:p>
          </p:txBody>
        </p:sp>
        <p:sp>
          <p:nvSpPr>
            <p:cNvPr id="2600" name="Shape 2600"/>
            <p:cNvSpPr/>
            <p:nvPr/>
          </p:nvSpPr>
          <p:spPr>
            <a:xfrm>
              <a:off x="1792880" y="6099342"/>
              <a:ext cx="6338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</a:t>
              </a:r>
            </a:p>
          </p:txBody>
        </p:sp>
        <p:pic>
          <p:nvPicPr>
            <p:cNvPr id="2601" name="Shape 260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03904" y="1026037"/>
              <a:ext cx="2003072" cy="2634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2" name="Shape 2602"/>
            <p:cNvSpPr/>
            <p:nvPr/>
          </p:nvSpPr>
          <p:spPr>
            <a:xfrm>
              <a:off x="421377" y="1323546"/>
              <a:ext cx="85311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기마병(C)</a:t>
              </a:r>
            </a:p>
          </p:txBody>
        </p:sp>
      </p:grpSp>
      <p:sp>
        <p:nvSpPr>
          <p:cNvPr id="2603" name="Shape 2603"/>
          <p:cNvSpPr/>
          <p:nvPr/>
        </p:nvSpPr>
        <p:spPr>
          <a:xfrm>
            <a:off x="3927060" y="4527144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Shape 2604"/>
          <p:cNvSpPr/>
          <p:nvPr/>
        </p:nvSpPr>
        <p:spPr>
          <a:xfrm>
            <a:off x="4490182" y="4319969"/>
            <a:ext cx="4116301" cy="72573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버튼을 클릭 시 스킬 정보가 스토리 정보로 변경 되어집니다.(해당 내용은 길어 질 수 있으므로 스크롤 가능 하게 제작이 필요 합니다.)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Shape 2610"/>
          <p:cNvSpPr/>
          <p:nvPr/>
        </p:nvSpPr>
        <p:spPr>
          <a:xfrm>
            <a:off x="210437" y="70680"/>
            <a:ext cx="1991251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병영(상세 보기 UI)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1" name="Shape 2611"/>
          <p:cNvGrpSpPr/>
          <p:nvPr/>
        </p:nvGrpSpPr>
        <p:grpSpPr>
          <a:xfrm>
            <a:off x="406280" y="514972"/>
            <a:ext cx="3476997" cy="6017268"/>
            <a:chOff x="4026560" y="514972"/>
            <a:chExt cx="3476997" cy="6017268"/>
          </a:xfrm>
        </p:grpSpPr>
        <p:sp>
          <p:nvSpPr>
            <p:cNvPr id="2612" name="Shape 2612"/>
            <p:cNvSpPr/>
            <p:nvPr/>
          </p:nvSpPr>
          <p:spPr>
            <a:xfrm>
              <a:off x="4026560" y="518270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3" name="Shape 26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49903" y="527918"/>
              <a:ext cx="3435976" cy="497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4" name="Shape 2614"/>
            <p:cNvSpPr/>
            <p:nvPr/>
          </p:nvSpPr>
          <p:spPr>
            <a:xfrm>
              <a:off x="4034319" y="736775"/>
              <a:ext cx="3451559" cy="5040407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Shape 2615"/>
            <p:cNvSpPr/>
            <p:nvPr/>
          </p:nvSpPr>
          <p:spPr>
            <a:xfrm>
              <a:off x="4074301" y="6079019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616" name="Shape 2616"/>
            <p:cNvSpPr/>
            <p:nvPr/>
          </p:nvSpPr>
          <p:spPr>
            <a:xfrm>
              <a:off x="4040937" y="534389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7" name="Shape 26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38221" y="514972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8" name="Shape 26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19175" y="574670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9" name="Shape 26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69187" y="542708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0" name="Shape 26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77176" y="531489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1" name="Shape 2621"/>
            <p:cNvSpPr/>
            <p:nvPr/>
          </p:nvSpPr>
          <p:spPr>
            <a:xfrm>
              <a:off x="4270469" y="53913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622" name="Shape 2622"/>
            <p:cNvSpPr/>
            <p:nvPr/>
          </p:nvSpPr>
          <p:spPr>
            <a:xfrm>
              <a:off x="4930735" y="52856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623" name="Shape 2623"/>
            <p:cNvSpPr/>
            <p:nvPr/>
          </p:nvSpPr>
          <p:spPr>
            <a:xfrm>
              <a:off x="5588380" y="52780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225787" y="52661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625" name="Shape 2625"/>
            <p:cNvSpPr/>
            <p:nvPr/>
          </p:nvSpPr>
          <p:spPr>
            <a:xfrm>
              <a:off x="6739059" y="545035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26" name="Shape 26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37217" y="541247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7" name="Shape 2627"/>
            <p:cNvSpPr/>
            <p:nvPr/>
          </p:nvSpPr>
          <p:spPr>
            <a:xfrm>
              <a:off x="6966231" y="544975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628" name="Shape 2628"/>
            <p:cNvSpPr/>
            <p:nvPr/>
          </p:nvSpPr>
          <p:spPr>
            <a:xfrm>
              <a:off x="4033700" y="4189566"/>
              <a:ext cx="3455999" cy="1791663"/>
            </a:xfrm>
            <a:prstGeom prst="roundRect">
              <a:avLst>
                <a:gd fmla="val 5824" name="adj"/>
              </a:avLst>
            </a:prstGeom>
            <a:solidFill>
              <a:srgbClr val="262626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인류는 도구를 다루기 시작하면서부터 사냥을 배웠습니다. 돌도끼는 인류 최초의 무기 중 하나입니다. 비록 모양은 투박하지만 날카롭게 깎아낸 돌도끼는 매우 효과적인 사냥도구 입니다.</a:t>
              </a:r>
              <a:b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도끼병들은 부족의 젊고 건장한 남성들로 이루어져 있습니다. 그들은 부족의 여성과 아이, 노인들의 생계를 책임지는 부족의 가장들입니다. 오늘도 도끼병들은 가족을 먹여 살릴 수 있길 기도하며 사냥에 나섭니다.</a:t>
              </a:r>
            </a:p>
          </p:txBody>
        </p:sp>
        <p:cxnSp>
          <p:nvCxnSpPr>
            <p:cNvPr id="2629" name="Shape 2629"/>
            <p:cNvCxnSpPr/>
            <p:nvPr/>
          </p:nvCxnSpPr>
          <p:spPr>
            <a:xfrm>
              <a:off x="4026560" y="5972623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630" name="Shape 2630"/>
            <p:cNvSpPr/>
            <p:nvPr/>
          </p:nvSpPr>
          <p:spPr>
            <a:xfrm>
              <a:off x="6130780" y="6029112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해고하기</a:t>
              </a:r>
            </a:p>
          </p:txBody>
        </p:sp>
        <p:sp>
          <p:nvSpPr>
            <p:cNvPr id="2631" name="Shape 2631"/>
            <p:cNvSpPr/>
            <p:nvPr/>
          </p:nvSpPr>
          <p:spPr>
            <a:xfrm>
              <a:off x="6212666" y="5988903"/>
              <a:ext cx="1090363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보유 : 10000</a:t>
              </a:r>
            </a:p>
          </p:txBody>
        </p:sp>
        <p:sp>
          <p:nvSpPr>
            <p:cNvPr id="2632" name="Shape 2632"/>
            <p:cNvSpPr/>
            <p:nvPr/>
          </p:nvSpPr>
          <p:spPr>
            <a:xfrm>
              <a:off x="4831366" y="6096194"/>
              <a:ext cx="534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Skill</a:t>
              </a:r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380273" y="6107332"/>
              <a:ext cx="6338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</a:t>
              </a:r>
            </a:p>
          </p:txBody>
        </p:sp>
        <p:sp>
          <p:nvSpPr>
            <p:cNvPr id="2634" name="Shape 2634"/>
            <p:cNvSpPr/>
            <p:nvPr/>
          </p:nvSpPr>
          <p:spPr>
            <a:xfrm>
              <a:off x="4749451" y="6019380"/>
              <a:ext cx="601115" cy="46711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424369" y="6022487"/>
              <a:ext cx="601115" cy="467110"/>
            </a:xfrm>
            <a:prstGeom prst="roundRect">
              <a:avLst>
                <a:gd fmla="val 16667" name="adj"/>
              </a:avLst>
            </a:prstGeom>
            <a:solidFill>
              <a:srgbClr val="FEE5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4784712" y="6098966"/>
              <a:ext cx="534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Skill</a:t>
              </a:r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413157" y="6105223"/>
              <a:ext cx="6338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</a:t>
              </a:r>
            </a:p>
          </p:txBody>
        </p:sp>
        <p:sp>
          <p:nvSpPr>
            <p:cNvPr id="2638" name="Shape 2638"/>
            <p:cNvSpPr/>
            <p:nvPr/>
          </p:nvSpPr>
          <p:spPr>
            <a:xfrm>
              <a:off x="4053980" y="1585454"/>
              <a:ext cx="968535" cy="938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공격력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방어력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체력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사정거리 : 10</a:t>
              </a:r>
            </a:p>
          </p:txBody>
        </p:sp>
        <p:sp>
          <p:nvSpPr>
            <p:cNvPr id="2639" name="Shape 2639"/>
            <p:cNvSpPr/>
            <p:nvPr/>
          </p:nvSpPr>
          <p:spPr>
            <a:xfrm>
              <a:off x="4047910" y="2511374"/>
              <a:ext cx="968535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속도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적재량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식량소모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전투력 : 1.0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0" name="Shape 26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24182" y="1031916"/>
              <a:ext cx="2003072" cy="2634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1" name="Shape 2641"/>
            <p:cNvSpPr/>
            <p:nvPr/>
          </p:nvSpPr>
          <p:spPr>
            <a:xfrm>
              <a:off x="4041655" y="1329426"/>
              <a:ext cx="85311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기마병(C)</a:t>
              </a:r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832998" y="3360039"/>
              <a:ext cx="745084" cy="18286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1/2</a:t>
              </a:r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608719" y="3335392"/>
              <a:ext cx="206336" cy="23123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526703" y="3266259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◀</a:t>
              </a:r>
            </a:p>
          </p:txBody>
        </p:sp>
        <p:sp>
          <p:nvSpPr>
            <p:cNvPr id="2645" name="Shape 2645"/>
            <p:cNvSpPr/>
            <p:nvPr/>
          </p:nvSpPr>
          <p:spPr>
            <a:xfrm>
              <a:off x="6605724" y="3343460"/>
              <a:ext cx="206336" cy="23123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Shape 2646"/>
            <p:cNvSpPr/>
            <p:nvPr/>
          </p:nvSpPr>
          <p:spPr>
            <a:xfrm>
              <a:off x="6515844" y="3286608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▶</a:t>
              </a:r>
            </a:p>
          </p:txBody>
        </p:sp>
      </p:grpSp>
      <p:sp>
        <p:nvSpPr>
          <p:cNvPr id="2647" name="Shape 2647"/>
          <p:cNvSpPr/>
          <p:nvPr/>
        </p:nvSpPr>
        <p:spPr>
          <a:xfrm>
            <a:off x="3392355" y="3303310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8" name="Shape 2648"/>
          <p:cNvSpPr/>
          <p:nvPr/>
        </p:nvSpPr>
        <p:spPr>
          <a:xfrm>
            <a:off x="3955478" y="2976026"/>
            <a:ext cx="4116301" cy="965956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특수 병사가 있는 상태의 정보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기마병 &gt; 한국 문명 선택 시 화랑으로 변경 되어질 수 있으므로 기마병 , 화랑 두 개의 병사 정보를 보여주도록 합니다.(변경 가능한 병사 개수에 따라 숫자 정보를 표현 해주도록 합니다.)</a:t>
            </a:r>
          </a:p>
        </p:txBody>
      </p:sp>
      <p:sp>
        <p:nvSpPr>
          <p:cNvPr id="2649" name="Shape 2649"/>
          <p:cNvSpPr/>
          <p:nvPr/>
        </p:nvSpPr>
        <p:spPr>
          <a:xfrm>
            <a:off x="3955478" y="1933708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Shape 2650"/>
          <p:cNvSpPr/>
          <p:nvPr/>
        </p:nvSpPr>
        <p:spPr>
          <a:xfrm>
            <a:off x="4518601" y="1606425"/>
            <a:ext cx="4116301" cy="965956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드래그를 통하여 다음 병사 정보를 확인 할 수 있습니다.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(드래그 진행 시 상단 자원정보 , 하단 버튼을 제외 하고 화면이 전환 되도록 처리 합니다.)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★ 파란색 영역을 참고 해주세요 ~</a:t>
            </a:r>
          </a:p>
        </p:txBody>
      </p:sp>
      <p:sp>
        <p:nvSpPr>
          <p:cNvPr id="2651" name="Shape 2651"/>
          <p:cNvSpPr/>
          <p:nvPr/>
        </p:nvSpPr>
        <p:spPr>
          <a:xfrm>
            <a:off x="427491" y="798702"/>
            <a:ext cx="3429203" cy="5191498"/>
          </a:xfrm>
          <a:prstGeom prst="roundRect">
            <a:avLst>
              <a:gd fmla="val 0" name="adj"/>
            </a:avLst>
          </a:prstGeom>
          <a:noFill/>
          <a:ln cap="flat" cmpd="sng" w="762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Shape 2656"/>
          <p:cNvSpPr/>
          <p:nvPr/>
        </p:nvSpPr>
        <p:spPr>
          <a:xfrm>
            <a:off x="210437" y="70680"/>
            <a:ext cx="1991251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병영(상세 보기 UI)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7" name="Shape 2657"/>
          <p:cNvGrpSpPr/>
          <p:nvPr/>
        </p:nvGrpSpPr>
        <p:grpSpPr>
          <a:xfrm>
            <a:off x="3634670" y="514972"/>
            <a:ext cx="3476997" cy="6017268"/>
            <a:chOff x="4026560" y="514972"/>
            <a:chExt cx="3476997" cy="6017268"/>
          </a:xfrm>
        </p:grpSpPr>
        <p:sp>
          <p:nvSpPr>
            <p:cNvPr id="2658" name="Shape 2658"/>
            <p:cNvSpPr/>
            <p:nvPr/>
          </p:nvSpPr>
          <p:spPr>
            <a:xfrm>
              <a:off x="4026560" y="518270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9" name="Shape 26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49903" y="527918"/>
              <a:ext cx="3435976" cy="497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0" name="Shape 2660"/>
            <p:cNvSpPr/>
            <p:nvPr/>
          </p:nvSpPr>
          <p:spPr>
            <a:xfrm>
              <a:off x="4034319" y="736775"/>
              <a:ext cx="3451559" cy="5040407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Shape 2661"/>
            <p:cNvSpPr/>
            <p:nvPr/>
          </p:nvSpPr>
          <p:spPr>
            <a:xfrm>
              <a:off x="4074301" y="6079019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662" name="Shape 2662"/>
            <p:cNvSpPr/>
            <p:nvPr/>
          </p:nvSpPr>
          <p:spPr>
            <a:xfrm>
              <a:off x="4040937" y="534389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3" name="Shape 26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38221" y="514972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4" name="Shape 26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19175" y="574670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5" name="Shape 26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69187" y="542708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6" name="Shape 26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77176" y="531489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7" name="Shape 2667"/>
            <p:cNvSpPr/>
            <p:nvPr/>
          </p:nvSpPr>
          <p:spPr>
            <a:xfrm>
              <a:off x="4270469" y="53913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4930735" y="52856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5588380" y="52780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25787" y="52661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739059" y="545035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2" name="Shape 26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37217" y="541247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3" name="Shape 2673"/>
            <p:cNvSpPr/>
            <p:nvPr/>
          </p:nvSpPr>
          <p:spPr>
            <a:xfrm>
              <a:off x="6966231" y="544975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674" name="Shape 2674"/>
            <p:cNvSpPr/>
            <p:nvPr/>
          </p:nvSpPr>
          <p:spPr>
            <a:xfrm>
              <a:off x="4033700" y="4189566"/>
              <a:ext cx="3455999" cy="1791663"/>
            </a:xfrm>
            <a:prstGeom prst="roundRect">
              <a:avLst>
                <a:gd fmla="val 5824" name="adj"/>
              </a:avLst>
            </a:prstGeom>
            <a:solidFill>
              <a:srgbClr val="262626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인류는 도구를 다루기 시작하면서부터 사냥을 배웠습니다. 돌도끼는 인류 최초의 무기 중 하나입니다. 비록 모양은 투박하지만 날카롭게 깎아낸 돌도끼는 매우 효과적인 사냥도구 입니다.</a:t>
              </a:r>
              <a:b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도끼병들은 부족의 젊고 건장한 남성들로 이루어져 있습니다. 그들은 부족의 여성과 아이, 노인들의 생계를 책임지는 부족의 가장들입니다. 오늘도 도끼병들은 가족을 먹여 살릴 수 있길 기도하며 사냥에 나섭니다.</a:t>
              </a:r>
            </a:p>
          </p:txBody>
        </p:sp>
        <p:cxnSp>
          <p:nvCxnSpPr>
            <p:cNvPr id="2675" name="Shape 2675"/>
            <p:cNvCxnSpPr/>
            <p:nvPr/>
          </p:nvCxnSpPr>
          <p:spPr>
            <a:xfrm>
              <a:off x="4026560" y="5972623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676" name="Shape 2676"/>
            <p:cNvSpPr/>
            <p:nvPr/>
          </p:nvSpPr>
          <p:spPr>
            <a:xfrm>
              <a:off x="6130780" y="6029112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해고하기</a:t>
              </a:r>
            </a:p>
          </p:txBody>
        </p:sp>
        <p:sp>
          <p:nvSpPr>
            <p:cNvPr id="2677" name="Shape 2677"/>
            <p:cNvSpPr/>
            <p:nvPr/>
          </p:nvSpPr>
          <p:spPr>
            <a:xfrm>
              <a:off x="6212666" y="5988903"/>
              <a:ext cx="1090363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보유 : 10000</a:t>
              </a:r>
            </a:p>
          </p:txBody>
        </p:sp>
        <p:sp>
          <p:nvSpPr>
            <p:cNvPr id="2678" name="Shape 2678"/>
            <p:cNvSpPr/>
            <p:nvPr/>
          </p:nvSpPr>
          <p:spPr>
            <a:xfrm>
              <a:off x="4831366" y="6096194"/>
              <a:ext cx="534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Skill</a:t>
              </a:r>
            </a:p>
          </p:txBody>
        </p:sp>
        <p:sp>
          <p:nvSpPr>
            <p:cNvPr id="2679" name="Shape 2679"/>
            <p:cNvSpPr/>
            <p:nvPr/>
          </p:nvSpPr>
          <p:spPr>
            <a:xfrm>
              <a:off x="5380273" y="6107332"/>
              <a:ext cx="6338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</a:t>
              </a:r>
            </a:p>
          </p:txBody>
        </p:sp>
        <p:sp>
          <p:nvSpPr>
            <p:cNvPr id="2680" name="Shape 2680"/>
            <p:cNvSpPr/>
            <p:nvPr/>
          </p:nvSpPr>
          <p:spPr>
            <a:xfrm>
              <a:off x="4749451" y="6019380"/>
              <a:ext cx="601115" cy="46711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424369" y="6022487"/>
              <a:ext cx="601115" cy="467110"/>
            </a:xfrm>
            <a:prstGeom prst="roundRect">
              <a:avLst>
                <a:gd fmla="val 16667" name="adj"/>
              </a:avLst>
            </a:prstGeom>
            <a:solidFill>
              <a:srgbClr val="FEE5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Shape 2682"/>
            <p:cNvSpPr/>
            <p:nvPr/>
          </p:nvSpPr>
          <p:spPr>
            <a:xfrm>
              <a:off x="4784712" y="6098966"/>
              <a:ext cx="534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Skill</a:t>
              </a:r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413157" y="6105223"/>
              <a:ext cx="6338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</a:t>
              </a: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4053980" y="1585454"/>
              <a:ext cx="968535" cy="938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공격력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방어력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체력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사정거리 : 10</a:t>
              </a: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4047910" y="2511374"/>
              <a:ext cx="968535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이동속도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적재량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식량소모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전투력 : 1.0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6" name="Shape 268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24182" y="1031916"/>
              <a:ext cx="2003072" cy="2634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7" name="Shape 2687"/>
            <p:cNvSpPr/>
            <p:nvPr/>
          </p:nvSpPr>
          <p:spPr>
            <a:xfrm>
              <a:off x="4041655" y="1329426"/>
              <a:ext cx="85311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기마병(C)</a:t>
              </a:r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832998" y="3360039"/>
              <a:ext cx="745084" cy="18286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1/2</a:t>
              </a:r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608719" y="3335392"/>
              <a:ext cx="206336" cy="23123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526703" y="3266259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◀</a:t>
              </a:r>
            </a:p>
          </p:txBody>
        </p:sp>
        <p:sp>
          <p:nvSpPr>
            <p:cNvPr id="2691" name="Shape 2691"/>
            <p:cNvSpPr/>
            <p:nvPr/>
          </p:nvSpPr>
          <p:spPr>
            <a:xfrm>
              <a:off x="6605724" y="3343460"/>
              <a:ext cx="206336" cy="23123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Shape 2692"/>
            <p:cNvSpPr/>
            <p:nvPr/>
          </p:nvSpPr>
          <p:spPr>
            <a:xfrm>
              <a:off x="6515844" y="3286608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▶</a:t>
              </a:r>
            </a:p>
          </p:txBody>
        </p:sp>
      </p:grpSp>
      <p:sp>
        <p:nvSpPr>
          <p:cNvPr id="2693" name="Shape 2693"/>
          <p:cNvSpPr/>
          <p:nvPr/>
        </p:nvSpPr>
        <p:spPr>
          <a:xfrm>
            <a:off x="3023049" y="2023705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Shape 2694"/>
          <p:cNvSpPr/>
          <p:nvPr/>
        </p:nvSpPr>
        <p:spPr>
          <a:xfrm>
            <a:off x="191780" y="2367783"/>
            <a:ext cx="3401901" cy="3334747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이름정보(병사 타입 정보)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공격력 정보(상세 정보에서는 숫자로 표현)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방어력 정보(상세 정보에서는 숫자로 표현)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체력 정보(상세 정보에서는 숫자로 표현)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사정거리(숫자로 표현)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이동속도(숫자로 표현)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적재량(숫자로 표현)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식량소모(숫자로 표현)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전투력(숫자로 표현)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소수점 한자리 까지는 표현을 할 수 있도록 처리 해주세요 ~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Shape 2700"/>
          <p:cNvSpPr/>
          <p:nvPr/>
        </p:nvSpPr>
        <p:spPr>
          <a:xfrm>
            <a:off x="210437" y="70680"/>
            <a:ext cx="1991251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병영(상세 보기 UI)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1" name="Shape 2701"/>
          <p:cNvGrpSpPr/>
          <p:nvPr/>
        </p:nvGrpSpPr>
        <p:grpSpPr>
          <a:xfrm>
            <a:off x="374423" y="480948"/>
            <a:ext cx="3508856" cy="6051294"/>
            <a:chOff x="3994701" y="480947"/>
            <a:chExt cx="3508856" cy="6051294"/>
          </a:xfrm>
        </p:grpSpPr>
        <p:sp>
          <p:nvSpPr>
            <p:cNvPr id="2702" name="Shape 2702"/>
            <p:cNvSpPr/>
            <p:nvPr/>
          </p:nvSpPr>
          <p:spPr>
            <a:xfrm>
              <a:off x="4026560" y="480947"/>
              <a:ext cx="3461146" cy="601396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3" name="Shape 27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49903" y="527918"/>
              <a:ext cx="3435976" cy="497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4" name="Shape 2704"/>
            <p:cNvSpPr/>
            <p:nvPr/>
          </p:nvSpPr>
          <p:spPr>
            <a:xfrm>
              <a:off x="4034319" y="736775"/>
              <a:ext cx="3451559" cy="5040407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Shape 2705"/>
            <p:cNvSpPr/>
            <p:nvPr/>
          </p:nvSpPr>
          <p:spPr>
            <a:xfrm>
              <a:off x="4074301" y="6041696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4040937" y="534389"/>
              <a:ext cx="3435976" cy="251999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7" name="Shape 27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38221" y="514972"/>
              <a:ext cx="249916" cy="22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8" name="Shape 27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19175" y="574670"/>
              <a:ext cx="206542" cy="20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9" name="Shape 270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69187" y="542708"/>
              <a:ext cx="206542" cy="238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0" name="Shape 27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77176" y="531489"/>
              <a:ext cx="227382" cy="261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1" name="Shape 2711"/>
            <p:cNvSpPr/>
            <p:nvPr/>
          </p:nvSpPr>
          <p:spPr>
            <a:xfrm>
              <a:off x="4270469" y="539131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712" name="Shape 2712"/>
            <p:cNvSpPr/>
            <p:nvPr/>
          </p:nvSpPr>
          <p:spPr>
            <a:xfrm>
              <a:off x="4930735" y="52856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588380" y="527804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714" name="Shape 2714"/>
            <p:cNvSpPr/>
            <p:nvPr/>
          </p:nvSpPr>
          <p:spPr>
            <a:xfrm>
              <a:off x="6225787" y="526616"/>
              <a:ext cx="48923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10.0k</a:t>
              </a:r>
            </a:p>
          </p:txBody>
        </p:sp>
        <p:sp>
          <p:nvSpPr>
            <p:cNvPr id="2715" name="Shape 2715"/>
            <p:cNvSpPr/>
            <p:nvPr/>
          </p:nvSpPr>
          <p:spPr>
            <a:xfrm>
              <a:off x="6739059" y="545035"/>
              <a:ext cx="728813" cy="27634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dot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16" name="Shape 27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37217" y="541247"/>
              <a:ext cx="287809" cy="2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7" name="Shape 2717"/>
            <p:cNvSpPr/>
            <p:nvPr/>
          </p:nvSpPr>
          <p:spPr>
            <a:xfrm>
              <a:off x="6966231" y="544975"/>
              <a:ext cx="5373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10000</a:t>
              </a:r>
            </a:p>
          </p:txBody>
        </p:sp>
        <p:sp>
          <p:nvSpPr>
            <p:cNvPr id="2718" name="Shape 2718"/>
            <p:cNvSpPr/>
            <p:nvPr/>
          </p:nvSpPr>
          <p:spPr>
            <a:xfrm>
              <a:off x="4033700" y="4189566"/>
              <a:ext cx="3455999" cy="1791663"/>
            </a:xfrm>
            <a:prstGeom prst="roundRect">
              <a:avLst>
                <a:gd fmla="val 5824" name="adj"/>
              </a:avLst>
            </a:prstGeom>
            <a:solidFill>
              <a:srgbClr val="262626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인류는 도구를 다루기 시작하면서부터 사냥을 배웠습니다. 돌도끼는 인류 최초의 무기 중 하나입니다. 비록 모양은 투박하지만 날카롭게 깎아낸 돌도끼는 매우 효과적인 사냥도구 입니다.</a:t>
              </a:r>
              <a:b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도끼병들은 부족의 젊고 건장한 남성들로 이루어져 있습니다. 그들은 부족의 여성과 아이, 노인들의 생계를 책임지는 부족의 가장들입니다. 오늘도 도끼병들은 가족을 먹여 살릴 수 있길 기도하며 사냥에 나섭니다.</a:t>
              </a:r>
            </a:p>
          </p:txBody>
        </p:sp>
        <p:cxnSp>
          <p:nvCxnSpPr>
            <p:cNvPr id="2719" name="Shape 2719"/>
            <p:cNvCxnSpPr/>
            <p:nvPr/>
          </p:nvCxnSpPr>
          <p:spPr>
            <a:xfrm>
              <a:off x="4026560" y="5972623"/>
              <a:ext cx="346114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20" name="Shape 2720"/>
            <p:cNvSpPr/>
            <p:nvPr/>
          </p:nvSpPr>
          <p:spPr>
            <a:xfrm>
              <a:off x="6130780" y="6029112"/>
              <a:ext cx="1260933" cy="45737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해고하기</a:t>
              </a:r>
            </a:p>
          </p:txBody>
        </p:sp>
        <p:sp>
          <p:nvSpPr>
            <p:cNvPr id="2721" name="Shape 2721"/>
            <p:cNvSpPr/>
            <p:nvPr/>
          </p:nvSpPr>
          <p:spPr>
            <a:xfrm>
              <a:off x="6212666" y="5988903"/>
              <a:ext cx="1090363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보유 : 10000</a:t>
              </a:r>
            </a:p>
          </p:txBody>
        </p:sp>
        <p:sp>
          <p:nvSpPr>
            <p:cNvPr id="2722" name="Shape 2722"/>
            <p:cNvSpPr/>
            <p:nvPr/>
          </p:nvSpPr>
          <p:spPr>
            <a:xfrm>
              <a:off x="4831366" y="6096194"/>
              <a:ext cx="534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Skill</a:t>
              </a:r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380273" y="6107332"/>
              <a:ext cx="6338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</a:t>
              </a:r>
            </a:p>
          </p:txBody>
        </p:sp>
        <p:sp>
          <p:nvSpPr>
            <p:cNvPr id="2724" name="Shape 2724"/>
            <p:cNvSpPr/>
            <p:nvPr/>
          </p:nvSpPr>
          <p:spPr>
            <a:xfrm>
              <a:off x="4749451" y="6019380"/>
              <a:ext cx="601115" cy="46711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24369" y="6022487"/>
              <a:ext cx="601115" cy="467110"/>
            </a:xfrm>
            <a:prstGeom prst="roundRect">
              <a:avLst>
                <a:gd fmla="val 16667" name="adj"/>
              </a:avLst>
            </a:prstGeom>
            <a:solidFill>
              <a:srgbClr val="FEE59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Shape 2726"/>
            <p:cNvSpPr/>
            <p:nvPr/>
          </p:nvSpPr>
          <p:spPr>
            <a:xfrm>
              <a:off x="4784712" y="6098966"/>
              <a:ext cx="53412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Skill</a:t>
              </a:r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13157" y="6105223"/>
              <a:ext cx="6338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</a:t>
              </a:r>
            </a:p>
          </p:txBody>
        </p:sp>
        <p:sp>
          <p:nvSpPr>
            <p:cNvPr id="2728" name="Shape 2728"/>
            <p:cNvSpPr/>
            <p:nvPr/>
          </p:nvSpPr>
          <p:spPr>
            <a:xfrm>
              <a:off x="4053980" y="1585454"/>
              <a:ext cx="968535" cy="938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공격력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방어력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체력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사정거리 : 10</a:t>
              </a:r>
            </a:p>
          </p:txBody>
        </p:sp>
        <p:sp>
          <p:nvSpPr>
            <p:cNvPr id="2729" name="Shape 2729"/>
            <p:cNvSpPr/>
            <p:nvPr/>
          </p:nvSpPr>
          <p:spPr>
            <a:xfrm>
              <a:off x="4047910" y="2511374"/>
              <a:ext cx="968535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속도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적재량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식량소모 : 10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E1EFD8"/>
                  </a:solidFill>
                  <a:latin typeface="Arial"/>
                  <a:ea typeface="Arial"/>
                  <a:cs typeface="Arial"/>
                  <a:sym typeface="Arial"/>
                </a:rPr>
                <a:t>전투력 : 1.0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5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0" name="Shape 27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24182" y="1031916"/>
              <a:ext cx="2003072" cy="2634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1" name="Shape 2731"/>
            <p:cNvSpPr/>
            <p:nvPr/>
          </p:nvSpPr>
          <p:spPr>
            <a:xfrm>
              <a:off x="4041655" y="1329426"/>
              <a:ext cx="85311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기마병(C)</a:t>
              </a:r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832998" y="3360039"/>
              <a:ext cx="745084" cy="18286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1/2</a:t>
              </a:r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608719" y="3335392"/>
              <a:ext cx="206336" cy="23123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526703" y="3266259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◀</a:t>
              </a:r>
            </a:p>
          </p:txBody>
        </p:sp>
        <p:sp>
          <p:nvSpPr>
            <p:cNvPr id="2735" name="Shape 2735"/>
            <p:cNvSpPr/>
            <p:nvPr/>
          </p:nvSpPr>
          <p:spPr>
            <a:xfrm>
              <a:off x="6605724" y="3343460"/>
              <a:ext cx="206336" cy="23123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Shape 2736"/>
            <p:cNvSpPr/>
            <p:nvPr/>
          </p:nvSpPr>
          <p:spPr>
            <a:xfrm>
              <a:off x="6515844" y="3286608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▶</a:t>
              </a:r>
            </a:p>
          </p:txBody>
        </p:sp>
        <p:sp>
          <p:nvSpPr>
            <p:cNvPr id="2737" name="Shape 2737"/>
            <p:cNvSpPr/>
            <p:nvPr/>
          </p:nvSpPr>
          <p:spPr>
            <a:xfrm>
              <a:off x="4031353" y="804706"/>
              <a:ext cx="3451559" cy="5727535"/>
            </a:xfrm>
            <a:prstGeom prst="roundRect">
              <a:avLst>
                <a:gd fmla="val 1694" name="adj"/>
              </a:avLst>
            </a:prstGeom>
            <a:solidFill>
              <a:schemeClr val="dk1">
                <a:alpha val="32941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38" name="Shape 2738"/>
            <p:cNvGrpSpPr/>
            <p:nvPr/>
          </p:nvGrpSpPr>
          <p:grpSpPr>
            <a:xfrm>
              <a:off x="3994701" y="1813249"/>
              <a:ext cx="3434370" cy="2374930"/>
              <a:chOff x="7911339" y="1508882"/>
              <a:chExt cx="3434370" cy="2374930"/>
            </a:xfrm>
          </p:grpSpPr>
          <p:grpSp>
            <p:nvGrpSpPr>
              <p:cNvPr id="2739" name="Shape 2739"/>
              <p:cNvGrpSpPr/>
              <p:nvPr/>
            </p:nvGrpSpPr>
            <p:grpSpPr>
              <a:xfrm>
                <a:off x="7997710" y="1609353"/>
                <a:ext cx="3348000" cy="2274459"/>
                <a:chOff x="4907935" y="1949533"/>
                <a:chExt cx="3348000" cy="2274459"/>
              </a:xfrm>
            </p:grpSpPr>
            <p:sp>
              <p:nvSpPr>
                <p:cNvPr id="2740" name="Shape 2740"/>
                <p:cNvSpPr/>
                <p:nvPr/>
              </p:nvSpPr>
              <p:spPr>
                <a:xfrm>
                  <a:off x="4952760" y="3536566"/>
                  <a:ext cx="782667" cy="1799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>
                    <a:alpha val="45882"/>
                  </a:schemeClr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</a:t>
                  </a:r>
                </a:p>
              </p:txBody>
            </p:sp>
            <p:sp>
              <p:nvSpPr>
                <p:cNvPr id="2741" name="Shape 2741"/>
                <p:cNvSpPr/>
                <p:nvPr/>
              </p:nvSpPr>
              <p:spPr>
                <a:xfrm>
                  <a:off x="5796275" y="3545530"/>
                  <a:ext cx="782667" cy="1799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>
                    <a:alpha val="45882"/>
                  </a:schemeClr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</a:t>
                  </a:r>
                </a:p>
              </p:txBody>
            </p:sp>
            <p:sp>
              <p:nvSpPr>
                <p:cNvPr id="2742" name="Shape 2742"/>
                <p:cNvSpPr/>
                <p:nvPr/>
              </p:nvSpPr>
              <p:spPr>
                <a:xfrm>
                  <a:off x="6630013" y="3547053"/>
                  <a:ext cx="782667" cy="179999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>
                    <a:alpha val="45882"/>
                  </a:schemeClr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</a:t>
                  </a:r>
                </a:p>
              </p:txBody>
            </p:sp>
            <p:sp>
              <p:nvSpPr>
                <p:cNvPr id="2743" name="Shape 2743"/>
                <p:cNvSpPr/>
                <p:nvPr/>
              </p:nvSpPr>
              <p:spPr>
                <a:xfrm>
                  <a:off x="4907935" y="1949533"/>
                  <a:ext cx="3348000" cy="2274459"/>
                </a:xfrm>
                <a:prstGeom prst="roundRect">
                  <a:avLst>
                    <a:gd fmla="val 2359" name="adj"/>
                  </a:avLst>
                </a:prstGeom>
                <a:gradFill>
                  <a:gsLst>
                    <a:gs pos="0">
                      <a:srgbClr val="9A9A9A"/>
                    </a:gs>
                    <a:gs pos="50000">
                      <a:srgbClr val="8D8D8D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4" name="Shape 2744"/>
                <p:cNvSpPr/>
                <p:nvPr/>
              </p:nvSpPr>
              <p:spPr>
                <a:xfrm>
                  <a:off x="5148660" y="3373267"/>
                  <a:ext cx="191266" cy="4828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E4D4"/>
                </a:solidFill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5" name="Shape 2745"/>
                <p:cNvSpPr/>
                <p:nvPr/>
              </p:nvSpPr>
              <p:spPr>
                <a:xfrm rot="5400000">
                  <a:off x="6998760" y="3303304"/>
                  <a:ext cx="191266" cy="191267"/>
                </a:xfrm>
                <a:custGeom>
                  <a:pathLst>
                    <a:path extrusionOk="0" h="120000" w="120000">
                      <a:moveTo>
                        <a:pt x="0" y="71479"/>
                      </a:moveTo>
                      <a:lnTo>
                        <a:pt x="0" y="51283"/>
                      </a:lnTo>
                      <a:cubicBezTo>
                        <a:pt x="0" y="48495"/>
                        <a:pt x="2260" y="46235"/>
                        <a:pt x="5048" y="46235"/>
                      </a:cubicBezTo>
                      <a:lnTo>
                        <a:pt x="43271" y="46235"/>
                      </a:lnTo>
                      <a:lnTo>
                        <a:pt x="43271" y="5048"/>
                      </a:lnTo>
                      <a:cubicBezTo>
                        <a:pt x="43271" y="2260"/>
                        <a:pt x="45532" y="0"/>
                        <a:pt x="48320" y="0"/>
                      </a:cubicBezTo>
                      <a:lnTo>
                        <a:pt x="68515" y="0"/>
                      </a:lnTo>
                      <a:cubicBezTo>
                        <a:pt x="71303" y="0"/>
                        <a:pt x="73564" y="2260"/>
                        <a:pt x="73564" y="5048"/>
                      </a:cubicBezTo>
                      <a:lnTo>
                        <a:pt x="73564" y="46235"/>
                      </a:lnTo>
                      <a:lnTo>
                        <a:pt x="114951" y="46235"/>
                      </a:lnTo>
                      <a:cubicBezTo>
                        <a:pt x="117739" y="46235"/>
                        <a:pt x="119999" y="48495"/>
                        <a:pt x="119999" y="51283"/>
                      </a:cubicBezTo>
                      <a:lnTo>
                        <a:pt x="119999" y="71479"/>
                      </a:lnTo>
                      <a:cubicBezTo>
                        <a:pt x="119999" y="74267"/>
                        <a:pt x="117739" y="76527"/>
                        <a:pt x="114951" y="76527"/>
                      </a:cubicBezTo>
                      <a:lnTo>
                        <a:pt x="73564" y="76527"/>
                      </a:lnTo>
                      <a:lnTo>
                        <a:pt x="73564" y="114951"/>
                      </a:lnTo>
                      <a:cubicBezTo>
                        <a:pt x="73564" y="117739"/>
                        <a:pt x="71303" y="120000"/>
                        <a:pt x="68515" y="120000"/>
                      </a:cubicBezTo>
                      <a:lnTo>
                        <a:pt x="48320" y="120000"/>
                      </a:lnTo>
                      <a:cubicBezTo>
                        <a:pt x="45532" y="120000"/>
                        <a:pt x="43271" y="117739"/>
                        <a:pt x="43271" y="114951"/>
                      </a:cubicBezTo>
                      <a:lnTo>
                        <a:pt x="43271" y="76527"/>
                      </a:lnTo>
                      <a:lnTo>
                        <a:pt x="5048" y="76527"/>
                      </a:lnTo>
                      <a:cubicBezTo>
                        <a:pt x="2260" y="76527"/>
                        <a:pt x="0" y="74267"/>
                        <a:pt x="0" y="71479"/>
                      </a:cubicBezTo>
                      <a:close/>
                    </a:path>
                  </a:pathLst>
                </a:custGeom>
                <a:solidFill>
                  <a:srgbClr val="FBE4D4"/>
                </a:solidFill>
                <a:ln cap="flat" cmpd="sng" w="12700">
                  <a:solidFill>
                    <a:schemeClr val="l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6" name="Shape 2746"/>
                <p:cNvSpPr/>
                <p:nvPr/>
              </p:nvSpPr>
              <p:spPr>
                <a:xfrm>
                  <a:off x="5415814" y="3364664"/>
                  <a:ext cx="1525610" cy="73001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7" name="Shape 2747"/>
                <p:cNvSpPr/>
                <p:nvPr/>
              </p:nvSpPr>
              <p:spPr>
                <a:xfrm>
                  <a:off x="7287567" y="3316183"/>
                  <a:ext cx="779089" cy="168483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8" name="Shape 2748"/>
                <p:cNvSpPr/>
                <p:nvPr/>
              </p:nvSpPr>
              <p:spPr>
                <a:xfrm>
                  <a:off x="7327664" y="3262331"/>
                  <a:ext cx="723275" cy="276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100000</a:t>
                  </a:r>
                </a:p>
              </p:txBody>
            </p:sp>
            <p:sp>
              <p:nvSpPr>
                <p:cNvPr id="2749" name="Shape 2749"/>
                <p:cNvSpPr/>
                <p:nvPr/>
              </p:nvSpPr>
              <p:spPr>
                <a:xfrm>
                  <a:off x="5714919" y="3865553"/>
                  <a:ext cx="1756824" cy="294007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E4D4"/>
                </a:solidFill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0" name="Shape 2750"/>
                <p:cNvSpPr/>
                <p:nvPr/>
              </p:nvSpPr>
              <p:spPr>
                <a:xfrm>
                  <a:off x="5502635" y="3576026"/>
                  <a:ext cx="2217274" cy="246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영주님 병사를 해고 하시겠습니까 ?</a:t>
                  </a:r>
                </a:p>
              </p:txBody>
            </p:sp>
            <p:sp>
              <p:nvSpPr>
                <p:cNvPr id="2751" name="Shape 2751"/>
                <p:cNvSpPr/>
                <p:nvPr/>
              </p:nvSpPr>
              <p:spPr>
                <a:xfrm>
                  <a:off x="5829064" y="2333096"/>
                  <a:ext cx="2363012" cy="848382"/>
                </a:xfrm>
                <a:prstGeom prst="roundRect">
                  <a:avLst>
                    <a:gd fmla="val 10068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병사 해고 시 부대 병력에서 병사는 제외 되어집니다.</a:t>
                  </a:r>
                </a:p>
                <a:p>
                  <a:pPr indent="0" lvl="0" marL="0" marR="0" rtl="0" algn="l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보유 병사 : 100000</a:t>
                  </a:r>
                </a:p>
              </p:txBody>
            </p:sp>
            <p:sp>
              <p:nvSpPr>
                <p:cNvPr id="2752" name="Shape 2752"/>
                <p:cNvSpPr/>
                <p:nvPr/>
              </p:nvSpPr>
              <p:spPr>
                <a:xfrm>
                  <a:off x="4979019" y="2350081"/>
                  <a:ext cx="827999" cy="827999"/>
                </a:xfrm>
                <a:prstGeom prst="roundRect">
                  <a:avLst>
                    <a:gd fmla="val 11468" name="adj"/>
                  </a:avLst>
                </a:prstGeom>
                <a:solidFill>
                  <a:srgbClr val="FFF2CC"/>
                </a:solidFill>
                <a:ln cap="flat" cmpd="sng" w="19050">
                  <a:solidFill>
                    <a:srgbClr val="757070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3" name="Shape 2753"/>
                <p:cNvSpPr/>
                <p:nvPr/>
              </p:nvSpPr>
              <p:spPr>
                <a:xfrm>
                  <a:off x="4986803" y="1989582"/>
                  <a:ext cx="3213056" cy="276534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>
                    <a:alpha val="29803"/>
                  </a:schemeClr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4" name="Shape 2754"/>
                <p:cNvSpPr/>
                <p:nvPr/>
              </p:nvSpPr>
              <p:spPr>
                <a:xfrm>
                  <a:off x="4930800" y="1979141"/>
                  <a:ext cx="3309387" cy="276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2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기마병(C)</a:t>
                  </a:r>
                </a:p>
              </p:txBody>
            </p:sp>
            <p:sp>
              <p:nvSpPr>
                <p:cNvPr id="2755" name="Shape 2755"/>
                <p:cNvSpPr/>
                <p:nvPr/>
              </p:nvSpPr>
              <p:spPr>
                <a:xfrm>
                  <a:off x="6246651" y="3881244"/>
                  <a:ext cx="800218" cy="276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ko-KR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해고하기</a:t>
                  </a:r>
                </a:p>
              </p:txBody>
            </p:sp>
          </p:grpSp>
          <p:pic>
            <p:nvPicPr>
              <p:cNvPr id="2756" name="Shape 275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911339" y="1508882"/>
                <a:ext cx="1130681" cy="14868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57" name="Shape 2757"/>
          <p:cNvSpPr/>
          <p:nvPr/>
        </p:nvSpPr>
        <p:spPr>
          <a:xfrm>
            <a:off x="3899128" y="6104467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8" name="Shape 2758"/>
          <p:cNvSpPr/>
          <p:nvPr/>
        </p:nvSpPr>
        <p:spPr>
          <a:xfrm>
            <a:off x="4462251" y="5777183"/>
            <a:ext cx="4116301" cy="965956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해고하기 버튼을 클릭 시 해고 팝업이 호출 되어지게 되어집니다.(해고 병사가 없으면 비활성화 되어 버튼은 클릭 되어지지 않습니다)</a:t>
            </a:r>
          </a:p>
        </p:txBody>
      </p:sp>
      <p:sp>
        <p:nvSpPr>
          <p:cNvPr id="2759" name="Shape 2759"/>
          <p:cNvSpPr/>
          <p:nvPr/>
        </p:nvSpPr>
        <p:spPr>
          <a:xfrm>
            <a:off x="3894505" y="2763180"/>
            <a:ext cx="419876" cy="31139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0" name="Shape 2760"/>
          <p:cNvSpPr/>
          <p:nvPr/>
        </p:nvSpPr>
        <p:spPr>
          <a:xfrm>
            <a:off x="4457628" y="2063249"/>
            <a:ext cx="4116301" cy="1711252"/>
          </a:xfrm>
          <a:prstGeom prst="roundRect">
            <a:avLst>
              <a:gd fmla="val 6289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이름(타입 정보)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이미지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해고 안내 문구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보유 하고 해당 병사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드래그를 통해서 해고 병력을 선택 할 수 있습니다.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키패드 를 사용하여 해고 병사를 입력 할 수 있습니다.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해고 버튼을 클릭 시 해고를 진행 할 수 있습니다.</a:t>
            </a:r>
          </a:p>
        </p:txBody>
      </p:sp>
      <p:pic>
        <p:nvPicPr>
          <p:cNvPr id="2761" name="Shape 27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6732" y="3232623"/>
            <a:ext cx="269331" cy="23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421052" y="196823"/>
            <a:ext cx="21360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선택 기능</a:t>
            </a:r>
          </a:p>
        </p:txBody>
      </p:sp>
      <p:cxnSp>
        <p:nvCxnSpPr>
          <p:cNvPr id="211" name="Shape 211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2" name="Shape 212"/>
          <p:cNvSpPr/>
          <p:nvPr/>
        </p:nvSpPr>
        <p:spPr>
          <a:xfrm>
            <a:off x="479410" y="819031"/>
            <a:ext cx="3247159" cy="5784273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1121658" y="842358"/>
            <a:ext cx="139287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</a:t>
            </a:r>
          </a:p>
        </p:txBody>
      </p:sp>
      <p:cxnSp>
        <p:nvCxnSpPr>
          <p:cNvPr id="214" name="Shape 214"/>
          <p:cNvCxnSpPr/>
          <p:nvPr/>
        </p:nvCxnSpPr>
        <p:spPr>
          <a:xfrm>
            <a:off x="479410" y="1145249"/>
            <a:ext cx="324715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215" name="Shape 215"/>
          <p:cNvGraphicFramePr/>
          <p:nvPr/>
        </p:nvGraphicFramePr>
        <p:xfrm>
          <a:off x="498070" y="11593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{E9E80109-905E-465A-AC15-3BC8EDD0FD75}</a:tableStyleId>
              </a:tblPr>
              <a:tblGrid>
                <a:gridCol w="804800"/>
                <a:gridCol w="804800"/>
                <a:gridCol w="804800"/>
                <a:gridCol w="804800"/>
              </a:tblGrid>
              <a:tr h="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516" y="1204037"/>
            <a:ext cx="190001" cy="15647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699341" y="1168679"/>
            <a:ext cx="468076" cy="195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8349" y="1198670"/>
            <a:ext cx="162491" cy="15647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1529819" y="1168679"/>
            <a:ext cx="468076" cy="195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5176" y="1204328"/>
            <a:ext cx="190700" cy="15647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2360791" y="1168679"/>
            <a:ext cx="468076" cy="195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33841" y="1206490"/>
            <a:ext cx="190700" cy="15647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3166600" y="1173670"/>
            <a:ext cx="468076" cy="195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24" name="Shape 224"/>
          <p:cNvSpPr/>
          <p:nvPr/>
        </p:nvSpPr>
        <p:spPr>
          <a:xfrm>
            <a:off x="488739" y="2008774"/>
            <a:ext cx="3228499" cy="3519379"/>
          </a:xfrm>
          <a:prstGeom prst="roundRect">
            <a:avLst>
              <a:gd fmla="val 337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79410" y="1403675"/>
            <a:ext cx="3237827" cy="594376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26" name="Shape 226"/>
          <p:cNvSpPr/>
          <p:nvPr/>
        </p:nvSpPr>
        <p:spPr>
          <a:xfrm>
            <a:off x="479410" y="5549948"/>
            <a:ext cx="3237827" cy="594376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27" name="Shape 227"/>
          <p:cNvSpPr/>
          <p:nvPr/>
        </p:nvSpPr>
        <p:spPr>
          <a:xfrm>
            <a:off x="507999" y="61950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 rot="10800000">
            <a:off x="591369" y="62873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498070" y="1145249"/>
            <a:ext cx="791999" cy="25793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216000" y="624164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자원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733" y="6285932"/>
            <a:ext cx="252891" cy="20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2370324" y="6196648"/>
            <a:ext cx="854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110k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44901" y="6220751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498072" y="2029156"/>
            <a:ext cx="3211148" cy="6718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502079" y="2730483"/>
            <a:ext cx="3211148" cy="6718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502077" y="3433410"/>
            <a:ext cx="3211148" cy="6718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92091" y="4125287"/>
            <a:ext cx="3211148" cy="6718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025350" y="3127468"/>
            <a:ext cx="2664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239" name="Shape 239"/>
          <p:cNvSpPr/>
          <p:nvPr/>
        </p:nvSpPr>
        <p:spPr>
          <a:xfrm>
            <a:off x="535381" y="2050916"/>
            <a:ext cx="624633" cy="60966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8939" y="2103708"/>
            <a:ext cx="522719" cy="52271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539937" y="2762927"/>
            <a:ext cx="624633" cy="609661"/>
          </a:xfrm>
          <a:prstGeom prst="roundRect">
            <a:avLst>
              <a:gd fmla="val 16667" name="adj"/>
            </a:avLst>
          </a:prstGeom>
          <a:solidFill>
            <a:srgbClr val="B3C6E7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542785" y="3453369"/>
            <a:ext cx="624633" cy="609661"/>
          </a:xfrm>
          <a:prstGeom prst="roundRect">
            <a:avLst>
              <a:gd fmla="val 16667" name="adj"/>
            </a:avLst>
          </a:prstGeom>
          <a:solidFill>
            <a:srgbClr val="548135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519831" y="4153412"/>
            <a:ext cx="624633" cy="609661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8939" y="2833333"/>
            <a:ext cx="522719" cy="52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3229" y="3526142"/>
            <a:ext cx="522719" cy="52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1658" y="4220051"/>
            <a:ext cx="522719" cy="52271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1151634" y="2129483"/>
            <a:ext cx="1779872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목재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보유 개수 : 100개</a:t>
            </a:r>
          </a:p>
        </p:txBody>
      </p:sp>
      <p:sp>
        <p:nvSpPr>
          <p:cNvPr id="248" name="Shape 248"/>
          <p:cNvSpPr/>
          <p:nvPr/>
        </p:nvSpPr>
        <p:spPr>
          <a:xfrm>
            <a:off x="1163970" y="2841861"/>
            <a:ext cx="17798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 목재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보유 개수 : 100개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1172366" y="3543237"/>
            <a:ext cx="17798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 목재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보유 개수 : 100개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156379" y="4196400"/>
            <a:ext cx="1779872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 목재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사용 후 목재 획득</a:t>
            </a:r>
          </a:p>
        </p:txBody>
      </p:sp>
      <p:sp>
        <p:nvSpPr>
          <p:cNvPr id="251" name="Shape 251"/>
          <p:cNvSpPr/>
          <p:nvPr/>
        </p:nvSpPr>
        <p:spPr>
          <a:xfrm>
            <a:off x="2825617" y="4254596"/>
            <a:ext cx="844812" cy="39859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37764" y="4327246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3030975" y="4311853"/>
            <a:ext cx="6431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10,000</a:t>
            </a:r>
          </a:p>
        </p:txBody>
      </p:sp>
      <p:sp>
        <p:nvSpPr>
          <p:cNvPr id="254" name="Shape 254"/>
          <p:cNvSpPr/>
          <p:nvPr/>
        </p:nvSpPr>
        <p:spPr>
          <a:xfrm>
            <a:off x="2819394" y="3539248"/>
            <a:ext cx="844812" cy="39859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3024752" y="3596507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</a:p>
        </p:txBody>
      </p:sp>
      <p:sp>
        <p:nvSpPr>
          <p:cNvPr id="256" name="Shape 256"/>
          <p:cNvSpPr/>
          <p:nvPr/>
        </p:nvSpPr>
        <p:spPr>
          <a:xfrm>
            <a:off x="2819398" y="2858114"/>
            <a:ext cx="844812" cy="39859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3024756" y="2915372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</a:p>
        </p:txBody>
      </p:sp>
      <p:sp>
        <p:nvSpPr>
          <p:cNvPr id="258" name="Shape 258"/>
          <p:cNvSpPr/>
          <p:nvPr/>
        </p:nvSpPr>
        <p:spPr>
          <a:xfrm>
            <a:off x="2819396" y="2148989"/>
            <a:ext cx="844812" cy="39859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3024753" y="2206247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</a:p>
        </p:txBody>
      </p:sp>
      <p:sp>
        <p:nvSpPr>
          <p:cNvPr id="260" name="Shape 260"/>
          <p:cNvSpPr/>
          <p:nvPr/>
        </p:nvSpPr>
        <p:spPr>
          <a:xfrm>
            <a:off x="2815940" y="875996"/>
            <a:ext cx="905808" cy="2097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93917" y="837926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/>
          <p:nvPr/>
        </p:nvSpPr>
        <p:spPr>
          <a:xfrm>
            <a:off x="3164433" y="843478"/>
            <a:ext cx="52450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1300</a:t>
            </a:r>
          </a:p>
        </p:txBody>
      </p:sp>
      <p:sp>
        <p:nvSpPr>
          <p:cNvPr id="263" name="Shape 263"/>
          <p:cNvSpPr/>
          <p:nvPr/>
        </p:nvSpPr>
        <p:spPr>
          <a:xfrm>
            <a:off x="4720046" y="417027"/>
            <a:ext cx="2939143" cy="49312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 크라운” 아이콘을 선택 시 상점 화면으로 이동 합니다</a:t>
            </a:r>
          </a:p>
        </p:txBody>
      </p:sp>
      <p:cxnSp>
        <p:nvCxnSpPr>
          <p:cNvPr id="264" name="Shape 264"/>
          <p:cNvCxnSpPr/>
          <p:nvPr/>
        </p:nvCxnSpPr>
        <p:spPr>
          <a:xfrm flipH="1" rot="10800000">
            <a:off x="3728792" y="625458"/>
            <a:ext cx="991253" cy="37513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65" name="Shape 265"/>
          <p:cNvSpPr/>
          <p:nvPr/>
        </p:nvSpPr>
        <p:spPr>
          <a:xfrm>
            <a:off x="4752151" y="1010576"/>
            <a:ext cx="2939143" cy="54244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탭을 선택 하여 다른 자원 정보를 확인 할 수 있습니다</a:t>
            </a:r>
          </a:p>
        </p:txBody>
      </p:sp>
      <p:cxnSp>
        <p:nvCxnSpPr>
          <p:cNvPr id="266" name="Shape 266"/>
          <p:cNvCxnSpPr/>
          <p:nvPr/>
        </p:nvCxnSpPr>
        <p:spPr>
          <a:xfrm flipH="1" rot="10800000">
            <a:off x="3733135" y="1243662"/>
            <a:ext cx="1019015" cy="10486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67" name="Shape 267"/>
          <p:cNvSpPr/>
          <p:nvPr/>
        </p:nvSpPr>
        <p:spPr>
          <a:xfrm>
            <a:off x="4720046" y="2003267"/>
            <a:ext cx="2939143" cy="54244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하고 있는 목재 정보를 보여줍니다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 개의 자원 정보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하고 있는 개수</a:t>
            </a:r>
          </a:p>
        </p:txBody>
      </p:sp>
      <p:cxnSp>
        <p:nvCxnSpPr>
          <p:cNvPr id="268" name="Shape 268"/>
          <p:cNvCxnSpPr/>
          <p:nvPr/>
        </p:nvCxnSpPr>
        <p:spPr>
          <a:xfrm flipH="1" rot="10800000">
            <a:off x="3701030" y="2236354"/>
            <a:ext cx="1019015" cy="10486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69" name="Shape 269"/>
          <p:cNvSpPr/>
          <p:nvPr/>
        </p:nvSpPr>
        <p:spPr>
          <a:xfrm>
            <a:off x="4417346" y="3731153"/>
            <a:ext cx="3442107" cy="64759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하고 있는 목재 정보를 보여줍니다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 개의 자원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“크라운＂으로 구매가 가능한 정보 입니다</a:t>
            </a:r>
          </a:p>
        </p:txBody>
      </p:sp>
      <p:cxnSp>
        <p:nvCxnSpPr>
          <p:cNvPr id="270" name="Shape 270"/>
          <p:cNvCxnSpPr/>
          <p:nvPr/>
        </p:nvCxnSpPr>
        <p:spPr>
          <a:xfrm flipH="1" rot="10800000">
            <a:off x="2675675" y="5120586"/>
            <a:ext cx="1534861" cy="1106887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71" name="Shape 271"/>
          <p:cNvSpPr/>
          <p:nvPr/>
        </p:nvSpPr>
        <p:spPr>
          <a:xfrm>
            <a:off x="4233633" y="5638335"/>
            <a:ext cx="3724820" cy="64759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도움말 표시(도움말 표시는 우선 작업 하지 않습니다) 아이콘만 우선 표시</a:t>
            </a:r>
          </a:p>
        </p:txBody>
      </p:sp>
      <p:cxnSp>
        <p:nvCxnSpPr>
          <p:cNvPr id="272" name="Shape 272"/>
          <p:cNvCxnSpPr>
            <a:endCxn id="271" idx="1"/>
          </p:cNvCxnSpPr>
          <p:nvPr/>
        </p:nvCxnSpPr>
        <p:spPr>
          <a:xfrm flipH="1" rot="10800000">
            <a:off x="3733233" y="5962134"/>
            <a:ext cx="500400" cy="417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73" name="Shape 273"/>
          <p:cNvCxnSpPr>
            <a:endCxn id="269" idx="1"/>
          </p:cNvCxnSpPr>
          <p:nvPr/>
        </p:nvCxnSpPr>
        <p:spPr>
          <a:xfrm flipH="1" rot="10800000">
            <a:off x="3677546" y="4054952"/>
            <a:ext cx="739800" cy="418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74" name="Shape 274"/>
          <p:cNvSpPr/>
          <p:nvPr/>
        </p:nvSpPr>
        <p:spPr>
          <a:xfrm>
            <a:off x="4210537" y="4797112"/>
            <a:ext cx="3846117" cy="64694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자원 정보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인벤토리에 보유 하고 있는 전체 보유 자원을 보여줍니다.</a:t>
            </a:r>
          </a:p>
        </p:txBody>
      </p:sp>
      <p:sp>
        <p:nvSpPr>
          <p:cNvPr id="275" name="Shape 275"/>
          <p:cNvSpPr/>
          <p:nvPr/>
        </p:nvSpPr>
        <p:spPr>
          <a:xfrm>
            <a:off x="7824192" y="6492748"/>
            <a:ext cx="43380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이하 Flow는 &lt;S2 자원 구매 및 사용&gt; 기획서 참조</a:t>
            </a:r>
          </a:p>
        </p:txBody>
      </p:sp>
      <p:sp>
        <p:nvSpPr>
          <p:cNvPr id="276" name="Shape 276"/>
          <p:cNvSpPr/>
          <p:nvPr/>
        </p:nvSpPr>
        <p:spPr>
          <a:xfrm>
            <a:off x="464724" y="806649"/>
            <a:ext cx="680237" cy="316208"/>
          </a:xfrm>
          <a:prstGeom prst="rect">
            <a:avLst/>
          </a:prstGeom>
          <a:solidFill>
            <a:schemeClr val="dk1">
              <a:alpha val="70980"/>
            </a:schemeClr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401917" y="552925"/>
            <a:ext cx="3240000" cy="57599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4401916" y="4873405"/>
            <a:ext cx="3240000" cy="143952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Shape 283"/>
          <p:cNvCxnSpPr>
            <a:stCxn id="282" idx="1"/>
            <a:endCxn id="282" idx="3"/>
          </p:cNvCxnSpPr>
          <p:nvPr/>
        </p:nvCxnSpPr>
        <p:spPr>
          <a:xfrm>
            <a:off x="4401916" y="5593165"/>
            <a:ext cx="3240000" cy="0"/>
          </a:xfrm>
          <a:prstGeom prst="straightConnector1">
            <a:avLst/>
          </a:prstGeom>
          <a:noFill/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225822" y="247545"/>
            <a:ext cx="3057577" cy="547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3762" y="4914196"/>
            <a:ext cx="3218154" cy="681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Shape 286"/>
          <p:cNvGrpSpPr/>
          <p:nvPr/>
        </p:nvGrpSpPr>
        <p:grpSpPr>
          <a:xfrm>
            <a:off x="4412842" y="4266865"/>
            <a:ext cx="3229072" cy="645798"/>
            <a:chOff x="3341985" y="3686555"/>
            <a:chExt cx="3229072" cy="645798"/>
          </a:xfrm>
        </p:grpSpPr>
        <p:pic>
          <p:nvPicPr>
            <p:cNvPr id="287" name="Shape 2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41985" y="3686555"/>
              <a:ext cx="2601983" cy="645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Shape 2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45821" y="3686555"/>
              <a:ext cx="625237" cy="6457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9" name="Shape 289"/>
          <p:cNvCxnSpPr/>
          <p:nvPr/>
        </p:nvCxnSpPr>
        <p:spPr>
          <a:xfrm>
            <a:off x="4401916" y="4251625"/>
            <a:ext cx="3240000" cy="0"/>
          </a:xfrm>
          <a:prstGeom prst="straightConnector1">
            <a:avLst/>
          </a:prstGeom>
          <a:noFill/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Shape 290"/>
          <p:cNvSpPr txBox="1"/>
          <p:nvPr/>
        </p:nvSpPr>
        <p:spPr>
          <a:xfrm>
            <a:off x="4796882" y="1387016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5 - 7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784394" y="1646940"/>
            <a:ext cx="3257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806837" y="1894939"/>
            <a:ext cx="25519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4774441" y="2167646"/>
            <a:ext cx="3257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4796882" y="2420058"/>
            <a:ext cx="25519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4736587" y="2684083"/>
            <a:ext cx="502059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10.41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5928" y="794054"/>
            <a:ext cx="2435572" cy="50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67807" y="5507144"/>
            <a:ext cx="935995" cy="86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16016" y="5780728"/>
            <a:ext cx="2468995" cy="56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88173" y="1368533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91887" y="1628454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89219" y="1891842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91889" y="2149160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91889" y="2411092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91887" y="2665600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43426" y="5218007"/>
            <a:ext cx="2038349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791610" y="180764"/>
            <a:ext cx="13949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 능력치 UI</a:t>
            </a:r>
          </a:p>
        </p:txBody>
      </p:sp>
      <p:cxnSp>
        <p:nvCxnSpPr>
          <p:cNvPr id="307" name="Shape 307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8" name="Shape 308"/>
          <p:cNvSpPr/>
          <p:nvPr/>
        </p:nvSpPr>
        <p:spPr>
          <a:xfrm>
            <a:off x="4439816" y="4293096"/>
            <a:ext cx="576838" cy="58031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1249704" y="684162"/>
            <a:ext cx="3008627" cy="8259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능력치</a:t>
            </a:r>
            <a:b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아이콘 터치시 능력치 설명 팝업 3초간 노출 후 사라짐</a:t>
            </a:r>
          </a:p>
        </p:txBody>
      </p:sp>
      <p:sp>
        <p:nvSpPr>
          <p:cNvPr id="310" name="Shape 310"/>
          <p:cNvSpPr/>
          <p:nvPr/>
        </p:nvSpPr>
        <p:spPr>
          <a:xfrm>
            <a:off x="8472264" y="717485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공격력(최소 – 최대)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8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적에게 입히는 피해량</a:t>
            </a:r>
          </a:p>
        </p:txBody>
      </p:sp>
      <p:sp>
        <p:nvSpPr>
          <p:cNvPr id="311" name="Shape 311"/>
          <p:cNvSpPr/>
          <p:nvPr/>
        </p:nvSpPr>
        <p:spPr>
          <a:xfrm>
            <a:off x="8472264" y="1539980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ko-KR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방어력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8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입은 피해만큼 차감된다. 체력보다 먼저 적용된다.</a:t>
            </a:r>
          </a:p>
        </p:txBody>
      </p:sp>
      <p:sp>
        <p:nvSpPr>
          <p:cNvPr id="312" name="Shape 312"/>
          <p:cNvSpPr/>
          <p:nvPr/>
        </p:nvSpPr>
        <p:spPr>
          <a:xfrm>
            <a:off x="8472264" y="2332222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체력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8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입은 피해만큼 차감된다. 0이되면 죽거나 부상병이 된다.</a:t>
            </a:r>
          </a:p>
        </p:txBody>
      </p:sp>
      <p:sp>
        <p:nvSpPr>
          <p:cNvPr id="313" name="Shape 313"/>
          <p:cNvSpPr/>
          <p:nvPr/>
        </p:nvSpPr>
        <p:spPr>
          <a:xfrm>
            <a:off x="8472264" y="3115615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이동속도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8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높을수록 행군속도가 빠르다.</a:t>
            </a:r>
          </a:p>
        </p:txBody>
      </p:sp>
      <p:sp>
        <p:nvSpPr>
          <p:cNvPr id="314" name="Shape 314"/>
          <p:cNvSpPr/>
          <p:nvPr/>
        </p:nvSpPr>
        <p:spPr>
          <a:xfrm>
            <a:off x="8472264" y="3915003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ko-KR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사거리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8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사거리 수치가 높을 수록 멀리서 공격 가능</a:t>
            </a:r>
          </a:p>
        </p:txBody>
      </p:sp>
      <p:sp>
        <p:nvSpPr>
          <p:cNvPr id="315" name="Shape 315"/>
          <p:cNvSpPr/>
          <p:nvPr/>
        </p:nvSpPr>
        <p:spPr>
          <a:xfrm>
            <a:off x="8472264" y="4676208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ko-KR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적재량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8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나를 수 있는 자원 최대량</a:t>
            </a:r>
          </a:p>
        </p:txBody>
      </p:sp>
      <p:grpSp>
        <p:nvGrpSpPr>
          <p:cNvPr id="316" name="Shape 316"/>
          <p:cNvGrpSpPr/>
          <p:nvPr/>
        </p:nvGrpSpPr>
        <p:grpSpPr>
          <a:xfrm>
            <a:off x="3931214" y="4253423"/>
            <a:ext cx="4181403" cy="659237"/>
            <a:chOff x="3954596" y="4245846"/>
            <a:chExt cx="4181403" cy="659237"/>
          </a:xfrm>
        </p:grpSpPr>
        <p:grpSp>
          <p:nvGrpSpPr>
            <p:cNvPr id="317" name="Shape 317"/>
            <p:cNvGrpSpPr/>
            <p:nvPr/>
          </p:nvGrpSpPr>
          <p:grpSpPr>
            <a:xfrm>
              <a:off x="4423760" y="4251621"/>
              <a:ext cx="3712240" cy="653462"/>
              <a:chOff x="7407186" y="3665055"/>
              <a:chExt cx="3712240" cy="653462"/>
            </a:xfrm>
          </p:grpSpPr>
          <p:sp>
            <p:nvSpPr>
              <p:cNvPr id="318" name="Shape 318"/>
              <p:cNvSpPr/>
              <p:nvPr/>
            </p:nvSpPr>
            <p:spPr>
              <a:xfrm>
                <a:off x="7407186" y="3665060"/>
                <a:ext cx="3240000" cy="647084"/>
              </a:xfrm>
              <a:prstGeom prst="rect">
                <a:avLst/>
              </a:prstGeom>
              <a:solidFill>
                <a:schemeClr val="dk1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9" name="Shape 31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31375" y="3665060"/>
                <a:ext cx="591619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Shape 320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9326078" y="3671432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Shape 321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9923860" y="3665058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Shape 322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10521642" y="3665055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" name="Shape 323"/>
              <p:cNvSpPr/>
              <p:nvPr/>
            </p:nvSpPr>
            <p:spPr>
              <a:xfrm>
                <a:off x="10647186" y="3665060"/>
                <a:ext cx="472240" cy="65345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24" name="Shape 32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150405" y="4251623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Shape 3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552623" y="4251623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Shape 3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954839" y="4251623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Shape 327"/>
            <p:cNvSpPr/>
            <p:nvPr/>
          </p:nvSpPr>
          <p:spPr>
            <a:xfrm>
              <a:off x="3954596" y="4245846"/>
              <a:ext cx="472240" cy="65345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8" name="Shape 328"/>
          <p:cNvPicPr preferRelativeResize="0"/>
          <p:nvPr/>
        </p:nvPicPr>
        <p:blipFill rotWithShape="1">
          <a:blip r:embed="rId20">
            <a:alphaModFix/>
          </a:blip>
          <a:srcRect b="96271" l="0" r="0" t="0"/>
          <a:stretch/>
        </p:blipFill>
        <p:spPr>
          <a:xfrm>
            <a:off x="4862937" y="552925"/>
            <a:ext cx="2770616" cy="21477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4406678" y="555306"/>
            <a:ext cx="455585" cy="478405"/>
          </a:xfrm>
          <a:prstGeom prst="rect">
            <a:avLst/>
          </a:prstGeom>
          <a:solidFill>
            <a:schemeClr val="dk1">
              <a:alpha val="70980"/>
            </a:schemeClr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5928" y="794054"/>
            <a:ext cx="2435572" cy="50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831882" y="947687"/>
            <a:ext cx="196108" cy="19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412655" y="584375"/>
            <a:ext cx="439063" cy="43906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4908358" y="1368533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공격력(최소 – 최대)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8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적에게 입히는 피해량</a:t>
            </a:r>
          </a:p>
        </p:txBody>
      </p:sp>
      <p:sp>
        <p:nvSpPr>
          <p:cNvPr id="334" name="Shape 334"/>
          <p:cNvSpPr/>
          <p:nvPr/>
        </p:nvSpPr>
        <p:spPr>
          <a:xfrm>
            <a:off x="4908358" y="1628454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ko-KR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방어력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8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입은 피해만큼 차감된다. 체력보다 먼저 적용된다.</a:t>
            </a:r>
          </a:p>
        </p:txBody>
      </p:sp>
      <p:sp>
        <p:nvSpPr>
          <p:cNvPr id="335" name="Shape 335"/>
          <p:cNvSpPr/>
          <p:nvPr/>
        </p:nvSpPr>
        <p:spPr>
          <a:xfrm>
            <a:off x="4908358" y="1894939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체력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8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입은 피해만큼 차감된다. 0이되면 죽거나 부상병이 된다.</a:t>
            </a:r>
          </a:p>
        </p:txBody>
      </p:sp>
      <p:sp>
        <p:nvSpPr>
          <p:cNvPr id="336" name="Shape 336"/>
          <p:cNvSpPr/>
          <p:nvPr/>
        </p:nvSpPr>
        <p:spPr>
          <a:xfrm>
            <a:off x="4908358" y="2149160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이동속도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8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높을수록 행군속도가 빠르다.</a:t>
            </a:r>
          </a:p>
        </p:txBody>
      </p:sp>
      <p:sp>
        <p:nvSpPr>
          <p:cNvPr id="337" name="Shape 337"/>
          <p:cNvSpPr/>
          <p:nvPr/>
        </p:nvSpPr>
        <p:spPr>
          <a:xfrm>
            <a:off x="4908358" y="2401573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ko-KR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사거리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8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사거리 수치가 높을 수록 멀리서 공격 가능</a:t>
            </a:r>
          </a:p>
        </p:txBody>
      </p:sp>
      <p:sp>
        <p:nvSpPr>
          <p:cNvPr id="338" name="Shape 338"/>
          <p:cNvSpPr/>
          <p:nvPr/>
        </p:nvSpPr>
        <p:spPr>
          <a:xfrm>
            <a:off x="4908358" y="2663505"/>
            <a:ext cx="1469980" cy="703722"/>
          </a:xfrm>
          <a:prstGeom prst="wedgeRectCallout">
            <a:avLst>
              <a:gd fmla="val -68424" name="adj1"/>
              <a:gd fmla="val -34474" name="adj2"/>
            </a:avLst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ko-KR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적재량</a:t>
            </a: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8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나를 수 있는 자원 최대량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765160" y="180764"/>
            <a:ext cx="14478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 선택 UI(1)</a:t>
            </a:r>
          </a:p>
        </p:txBody>
      </p:sp>
      <p:cxnSp>
        <p:nvCxnSpPr>
          <p:cNvPr id="344" name="Shape 344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5" name="Shape 345"/>
          <p:cNvSpPr/>
          <p:nvPr/>
        </p:nvSpPr>
        <p:spPr>
          <a:xfrm>
            <a:off x="3540344" y="875804"/>
            <a:ext cx="3240000" cy="57599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96271" l="0" r="0" t="0"/>
          <a:stretch/>
        </p:blipFill>
        <p:spPr>
          <a:xfrm>
            <a:off x="4001366" y="875804"/>
            <a:ext cx="2770616" cy="21477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/>
          <p:nvPr/>
        </p:nvSpPr>
        <p:spPr>
          <a:xfrm>
            <a:off x="3540344" y="5252928"/>
            <a:ext cx="3240000" cy="13828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Shape 348"/>
          <p:cNvCxnSpPr/>
          <p:nvPr/>
        </p:nvCxnSpPr>
        <p:spPr>
          <a:xfrm>
            <a:off x="3540344" y="5917471"/>
            <a:ext cx="3240000" cy="0"/>
          </a:xfrm>
          <a:prstGeom prst="straightConnector1">
            <a:avLst/>
          </a:prstGeom>
          <a:noFill/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9" name="Shape 3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6235" y="548075"/>
            <a:ext cx="3057577" cy="5456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Shape 350"/>
          <p:cNvCxnSpPr/>
          <p:nvPr/>
        </p:nvCxnSpPr>
        <p:spPr>
          <a:xfrm>
            <a:off x="3562189" y="4599528"/>
            <a:ext cx="3240000" cy="0"/>
          </a:xfrm>
          <a:prstGeom prst="straightConnector1">
            <a:avLst/>
          </a:prstGeom>
          <a:noFill/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1" name="Shape 3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4357" y="1116933"/>
            <a:ext cx="2435572" cy="50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0310" y="1270566"/>
            <a:ext cx="196108" cy="19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06235" y="5830023"/>
            <a:ext cx="935995" cy="86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54444" y="6103607"/>
            <a:ext cx="2468995" cy="56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26601" y="1691411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30314" y="1951333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27646" y="2214722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630317" y="2472040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630317" y="2733972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630314" y="2988478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62189" y="5237075"/>
            <a:ext cx="3218154" cy="68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95928" y="5565005"/>
            <a:ext cx="2038349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/>
          <p:nvPr/>
        </p:nvSpPr>
        <p:spPr>
          <a:xfrm>
            <a:off x="3545105" y="878184"/>
            <a:ext cx="455585" cy="478405"/>
          </a:xfrm>
          <a:prstGeom prst="rect">
            <a:avLst/>
          </a:prstGeom>
          <a:solidFill>
            <a:schemeClr val="dk1">
              <a:alpha val="70980"/>
            </a:schemeClr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</a:t>
            </a:r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51082" y="907254"/>
            <a:ext cx="439063" cy="439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Shape 365"/>
          <p:cNvGrpSpPr/>
          <p:nvPr/>
        </p:nvGrpSpPr>
        <p:grpSpPr>
          <a:xfrm>
            <a:off x="3551690" y="4588462"/>
            <a:ext cx="3712240" cy="653458"/>
            <a:chOff x="7407186" y="3665058"/>
            <a:chExt cx="3712240" cy="653458"/>
          </a:xfrm>
        </p:grpSpPr>
        <p:sp>
          <p:nvSpPr>
            <p:cNvPr id="366" name="Shape 366"/>
            <p:cNvSpPr/>
            <p:nvPr/>
          </p:nvSpPr>
          <p:spPr>
            <a:xfrm>
              <a:off x="7407186" y="3665060"/>
              <a:ext cx="3240000" cy="647084"/>
            </a:xfrm>
            <a:prstGeom prst="rect">
              <a:avLst/>
            </a:prstGeom>
            <a:gradFill>
              <a:gsLst>
                <a:gs pos="0">
                  <a:srgbClr val="000000">
                    <a:alpha val="89803"/>
                  </a:srgbClr>
                </a:gs>
                <a:gs pos="50000">
                  <a:srgbClr val="000000">
                    <a:alpha val="49803"/>
                  </a:srgbClr>
                </a:gs>
                <a:gs pos="100000">
                  <a:srgbClr val="000000">
                    <a:alpha val="8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Shape 36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923860" y="3665058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Shape 36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0521643" y="3671432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Shape 369"/>
            <p:cNvSpPr/>
            <p:nvPr/>
          </p:nvSpPr>
          <p:spPr>
            <a:xfrm>
              <a:off x="10647186" y="3665060"/>
              <a:ext cx="472240" cy="65345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0" name="Shape 37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470580" y="4588464"/>
            <a:ext cx="597782" cy="64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271698" y="4591650"/>
            <a:ext cx="597782" cy="64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869480" y="4600341"/>
            <a:ext cx="581725" cy="629703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373" name="Shape 373"/>
          <p:cNvSpPr/>
          <p:nvPr/>
        </p:nvSpPr>
        <p:spPr>
          <a:xfrm>
            <a:off x="251145" y="875804"/>
            <a:ext cx="3168352" cy="10224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비활성화(</a:t>
            </a: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생산할 수 없는) 유닛 및 아이콘</a:t>
            </a:r>
            <a:b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흑백 처리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935310" y="1709894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5 - 7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922821" y="1969818"/>
            <a:ext cx="3257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3945264" y="2217817"/>
            <a:ext cx="25519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912869" y="2490525"/>
            <a:ext cx="3257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3935310" y="2742936"/>
            <a:ext cx="25519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3875014" y="3006963"/>
            <a:ext cx="502059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10.41</a:t>
            </a:r>
          </a:p>
        </p:txBody>
      </p:sp>
      <p:sp>
        <p:nvSpPr>
          <p:cNvPr id="380" name="Shape 380"/>
          <p:cNvSpPr/>
          <p:nvPr/>
        </p:nvSpPr>
        <p:spPr>
          <a:xfrm>
            <a:off x="7690792" y="4503023"/>
            <a:ext cx="3240000" cy="2190456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유닛은 병영 {0}Lv에 오픈됩니다.</a:t>
            </a:r>
          </a:p>
        </p:txBody>
      </p:sp>
      <p:cxnSp>
        <p:nvCxnSpPr>
          <p:cNvPr id="381" name="Shape 381"/>
          <p:cNvCxnSpPr/>
          <p:nvPr/>
        </p:nvCxnSpPr>
        <p:spPr>
          <a:xfrm flipH="1">
            <a:off x="5034893" y="6004773"/>
            <a:ext cx="2655899" cy="257099"/>
          </a:xfrm>
          <a:prstGeom prst="bentConnector3">
            <a:avLst>
              <a:gd fmla="val 10001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382" name="Shape 382"/>
          <p:cNvCxnSpPr/>
          <p:nvPr/>
        </p:nvCxnSpPr>
        <p:spPr>
          <a:xfrm>
            <a:off x="6240016" y="6000641"/>
            <a:ext cx="0" cy="256976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83" name="Shape 383"/>
          <p:cNvSpPr/>
          <p:nvPr/>
        </p:nvSpPr>
        <p:spPr>
          <a:xfrm>
            <a:off x="8153025" y="4077071"/>
            <a:ext cx="2580672" cy="3600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 / 즉시훈련 터치 시 불가 팝업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765160" y="180764"/>
            <a:ext cx="14478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 선택 UI(2)</a:t>
            </a:r>
          </a:p>
        </p:txBody>
      </p:sp>
      <p:cxnSp>
        <p:nvCxnSpPr>
          <p:cNvPr id="389" name="Shape 389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90" name="Shape 390"/>
          <p:cNvSpPr/>
          <p:nvPr/>
        </p:nvSpPr>
        <p:spPr>
          <a:xfrm>
            <a:off x="4401917" y="552925"/>
            <a:ext cx="3240000" cy="57599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3">
            <a:alphaModFix/>
          </a:blip>
          <a:srcRect b="96271" l="0" r="0" t="0"/>
          <a:stretch/>
        </p:blipFill>
        <p:spPr>
          <a:xfrm>
            <a:off x="4862937" y="552925"/>
            <a:ext cx="2770616" cy="21477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4401916" y="4930048"/>
            <a:ext cx="3240000" cy="13828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Shape 393"/>
          <p:cNvCxnSpPr/>
          <p:nvPr/>
        </p:nvCxnSpPr>
        <p:spPr>
          <a:xfrm>
            <a:off x="4401916" y="5594592"/>
            <a:ext cx="3240000" cy="0"/>
          </a:xfrm>
          <a:prstGeom prst="straightConnector1">
            <a:avLst/>
          </a:prstGeom>
          <a:noFill/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4" name="Shape 3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3292" y="292952"/>
            <a:ext cx="3057577" cy="3971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Shape 395"/>
          <p:cNvCxnSpPr/>
          <p:nvPr/>
        </p:nvCxnSpPr>
        <p:spPr>
          <a:xfrm>
            <a:off x="4423762" y="4276650"/>
            <a:ext cx="3240000" cy="0"/>
          </a:xfrm>
          <a:prstGeom prst="straightConnector1">
            <a:avLst/>
          </a:prstGeom>
          <a:noFill/>
          <a:ln cap="flat" cmpd="sng" w="25400">
            <a:solidFill>
              <a:srgbClr val="1E4E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Shape 396"/>
          <p:cNvSpPr txBox="1"/>
          <p:nvPr/>
        </p:nvSpPr>
        <p:spPr>
          <a:xfrm>
            <a:off x="4734775" y="1371629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928" y="794054"/>
            <a:ext cx="2435572" cy="50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1882" y="947687"/>
            <a:ext cx="196108" cy="19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67807" y="5507144"/>
            <a:ext cx="935995" cy="86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16016" y="5780728"/>
            <a:ext cx="2468995" cy="56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8173" y="1368533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91887" y="1628454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9219" y="1891842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91889" y="2149160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91889" y="2411092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91887" y="2665600"/>
            <a:ext cx="242886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23762" y="4914196"/>
            <a:ext cx="3218154" cy="68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57501" y="5242126"/>
            <a:ext cx="2038349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/>
          <p:nvPr/>
        </p:nvSpPr>
        <p:spPr>
          <a:xfrm>
            <a:off x="4406678" y="555306"/>
            <a:ext cx="455585" cy="478405"/>
          </a:xfrm>
          <a:prstGeom prst="rect">
            <a:avLst/>
          </a:prstGeom>
          <a:solidFill>
            <a:schemeClr val="dk1">
              <a:alpha val="70980"/>
            </a:schemeClr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</a:t>
            </a:r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412655" y="584375"/>
            <a:ext cx="439063" cy="439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Shape 411"/>
          <p:cNvGrpSpPr/>
          <p:nvPr/>
        </p:nvGrpSpPr>
        <p:grpSpPr>
          <a:xfrm>
            <a:off x="4413262" y="4265583"/>
            <a:ext cx="3712240" cy="653458"/>
            <a:chOff x="7407186" y="3665058"/>
            <a:chExt cx="3712240" cy="653458"/>
          </a:xfrm>
        </p:grpSpPr>
        <p:sp>
          <p:nvSpPr>
            <p:cNvPr id="412" name="Shape 412"/>
            <p:cNvSpPr/>
            <p:nvPr/>
          </p:nvSpPr>
          <p:spPr>
            <a:xfrm>
              <a:off x="7407186" y="3665060"/>
              <a:ext cx="3240000" cy="647084"/>
            </a:xfrm>
            <a:prstGeom prst="rect">
              <a:avLst/>
            </a:prstGeom>
            <a:gradFill>
              <a:gsLst>
                <a:gs pos="0">
                  <a:srgbClr val="000000">
                    <a:alpha val="89803"/>
                  </a:srgbClr>
                </a:gs>
                <a:gs pos="50000">
                  <a:srgbClr val="000000">
                    <a:alpha val="49803"/>
                  </a:srgbClr>
                </a:gs>
                <a:gs pos="100000">
                  <a:srgbClr val="000000">
                    <a:alpha val="8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3" name="Shape 41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923860" y="3665058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Shape 41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0521643" y="3671432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Shape 415"/>
            <p:cNvSpPr/>
            <p:nvPr/>
          </p:nvSpPr>
          <p:spPr>
            <a:xfrm>
              <a:off x="10647186" y="3665060"/>
              <a:ext cx="472240" cy="65345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6" name="Shape 4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32153" y="4265585"/>
            <a:ext cx="597782" cy="64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133269" y="4268771"/>
            <a:ext cx="597782" cy="64708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>
            <a:off x="839416" y="786220"/>
            <a:ext cx="3168352" cy="10224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선택 전 국가 고유 유닛 및 아이콘</a:t>
            </a:r>
            <a:b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실루엣 처리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4734775" y="1631550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4734775" y="1891842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4734775" y="2160139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4734775" y="2407789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4734775" y="2671791"/>
            <a:ext cx="439544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424" name="Shape 424"/>
          <p:cNvSpPr/>
          <p:nvPr/>
        </p:nvSpPr>
        <p:spPr>
          <a:xfrm>
            <a:off x="866116" y="2149160"/>
            <a:ext cx="3168352" cy="10224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유닛명, 스탯은 ??로 출력</a:t>
            </a:r>
          </a:p>
        </p:txBody>
      </p:sp>
      <p:pic>
        <p:nvPicPr>
          <p:cNvPr id="425" name="Shape 42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31053" y="4143669"/>
            <a:ext cx="583199" cy="78637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/>
          <p:nvPr/>
        </p:nvSpPr>
        <p:spPr>
          <a:xfrm>
            <a:off x="5636794" y="927773"/>
            <a:ext cx="792087" cy="216023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  <p:sp>
        <p:nvSpPr>
          <p:cNvPr id="427" name="Shape 427"/>
          <p:cNvSpPr/>
          <p:nvPr/>
        </p:nvSpPr>
        <p:spPr>
          <a:xfrm>
            <a:off x="8153025" y="4077071"/>
            <a:ext cx="2580672" cy="3600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 / 즉시훈련 터치 시 불가 팝업</a:t>
            </a:r>
          </a:p>
        </p:txBody>
      </p:sp>
      <p:cxnSp>
        <p:nvCxnSpPr>
          <p:cNvPr id="428" name="Shape 428"/>
          <p:cNvCxnSpPr/>
          <p:nvPr/>
        </p:nvCxnSpPr>
        <p:spPr>
          <a:xfrm flipH="1">
            <a:off x="5962853" y="5652239"/>
            <a:ext cx="2655899" cy="257099"/>
          </a:xfrm>
          <a:prstGeom prst="bentConnector3">
            <a:avLst>
              <a:gd fmla="val 10001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429" name="Shape 429"/>
          <p:cNvCxnSpPr/>
          <p:nvPr/>
        </p:nvCxnSpPr>
        <p:spPr>
          <a:xfrm>
            <a:off x="7176120" y="5652241"/>
            <a:ext cx="0" cy="256976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0" name="Shape 430"/>
          <p:cNvSpPr/>
          <p:nvPr/>
        </p:nvSpPr>
        <p:spPr>
          <a:xfrm>
            <a:off x="8125503" y="4470748"/>
            <a:ext cx="3240000" cy="2190456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고유 유닛은 국가 선택 후 훈련할 수 있습니다.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Shape 435"/>
          <p:cNvGrpSpPr/>
          <p:nvPr/>
        </p:nvGrpSpPr>
        <p:grpSpPr>
          <a:xfrm>
            <a:off x="3581431" y="4552827"/>
            <a:ext cx="4746817" cy="748380"/>
            <a:chOff x="3954596" y="4245846"/>
            <a:chExt cx="4181403" cy="659237"/>
          </a:xfrm>
        </p:grpSpPr>
        <p:grpSp>
          <p:nvGrpSpPr>
            <p:cNvPr id="436" name="Shape 436"/>
            <p:cNvGrpSpPr/>
            <p:nvPr/>
          </p:nvGrpSpPr>
          <p:grpSpPr>
            <a:xfrm>
              <a:off x="4423760" y="4251621"/>
              <a:ext cx="3712240" cy="653462"/>
              <a:chOff x="7407186" y="3665055"/>
              <a:chExt cx="3712240" cy="653462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7407186" y="3665060"/>
                <a:ext cx="3240000" cy="647084"/>
              </a:xfrm>
              <a:prstGeom prst="rect">
                <a:avLst/>
              </a:prstGeom>
              <a:solidFill>
                <a:schemeClr val="dk1">
                  <a:alpha val="49803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8" name="Shape 4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731375" y="3665060"/>
                <a:ext cx="591619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Shape 4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326078" y="3671432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Shape 44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923860" y="3665058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Shape 44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0521642" y="3665055"/>
                <a:ext cx="597782" cy="6470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2" name="Shape 442"/>
              <p:cNvSpPr/>
              <p:nvPr/>
            </p:nvSpPr>
            <p:spPr>
              <a:xfrm>
                <a:off x="10647186" y="3665060"/>
                <a:ext cx="472240" cy="65345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43" name="Shape 4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50405" y="4251623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Shape 4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52623" y="4251623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Shape 4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54839" y="4251623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Shape 446"/>
            <p:cNvSpPr/>
            <p:nvPr/>
          </p:nvSpPr>
          <p:spPr>
            <a:xfrm>
              <a:off x="3954596" y="4245846"/>
              <a:ext cx="472240" cy="65345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Shape 447"/>
          <p:cNvSpPr/>
          <p:nvPr/>
        </p:nvSpPr>
        <p:spPr>
          <a:xfrm>
            <a:off x="765160" y="180764"/>
            <a:ext cx="14478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 선택 UI(2)</a:t>
            </a:r>
          </a:p>
        </p:txBody>
      </p:sp>
      <p:cxnSp>
        <p:nvCxnSpPr>
          <p:cNvPr id="448" name="Shape 448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226" y="899034"/>
            <a:ext cx="934514" cy="102212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>
            <a:off x="7190810" y="898737"/>
            <a:ext cx="3168352" cy="10224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선택 중인 유닛 아이콘 </a:t>
            </a:r>
            <a:b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하이라이트 처리</a:t>
            </a:r>
          </a:p>
        </p:txBody>
      </p:sp>
      <p:sp>
        <p:nvSpPr>
          <p:cNvPr id="451" name="Shape 451"/>
          <p:cNvSpPr/>
          <p:nvPr/>
        </p:nvSpPr>
        <p:spPr>
          <a:xfrm>
            <a:off x="1658993" y="2211601"/>
            <a:ext cx="3168352" cy="10224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비활성화(</a:t>
            </a: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생산할 수 없는) 유닛 아이콘</a:t>
            </a:r>
            <a:b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흑백처리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698" y="2212018"/>
            <a:ext cx="935580" cy="101274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4154919" y="5661248"/>
            <a:ext cx="3168352" cy="10224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 5개의 아이콘 노출</a:t>
            </a:r>
            <a:b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좌우로 다음 아이콘이 1/5정도 노출</a:t>
            </a:r>
            <a:b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(다른 유닛이 있음을 보여주기 위해)</a:t>
            </a:r>
          </a:p>
        </p:txBody>
      </p:sp>
      <p:pic>
        <p:nvPicPr>
          <p:cNvPr id="454" name="Shape 4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67" y="908720"/>
            <a:ext cx="938912" cy="101634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/>
          <p:nvPr/>
        </p:nvSpPr>
        <p:spPr>
          <a:xfrm>
            <a:off x="1682256" y="899034"/>
            <a:ext cx="3168352" cy="10224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활성화된 유닛 아이콘</a:t>
            </a:r>
          </a:p>
        </p:txBody>
      </p:sp>
      <p:sp>
        <p:nvSpPr>
          <p:cNvPr id="456" name="Shape 456"/>
          <p:cNvSpPr/>
          <p:nvPr/>
        </p:nvSpPr>
        <p:spPr>
          <a:xfrm>
            <a:off x="7185824" y="2250998"/>
            <a:ext cx="3168352" cy="10224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선택 전 국가 고유 유닛 </a:t>
            </a:r>
            <a:b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실루엣 처리</a:t>
            </a:r>
          </a:p>
        </p:txBody>
      </p:sp>
      <p:grpSp>
        <p:nvGrpSpPr>
          <p:cNvPr id="457" name="Shape 457"/>
          <p:cNvGrpSpPr/>
          <p:nvPr/>
        </p:nvGrpSpPr>
        <p:grpSpPr>
          <a:xfrm>
            <a:off x="109338" y="4557557"/>
            <a:ext cx="3948398" cy="695029"/>
            <a:chOff x="7407186" y="3665058"/>
            <a:chExt cx="3712240" cy="653458"/>
          </a:xfrm>
        </p:grpSpPr>
        <p:sp>
          <p:nvSpPr>
            <p:cNvPr id="458" name="Shape 458"/>
            <p:cNvSpPr/>
            <p:nvPr/>
          </p:nvSpPr>
          <p:spPr>
            <a:xfrm>
              <a:off x="7407186" y="3665060"/>
              <a:ext cx="3240000" cy="647084"/>
            </a:xfrm>
            <a:prstGeom prst="rect">
              <a:avLst/>
            </a:prstGeom>
            <a:gradFill>
              <a:gsLst>
                <a:gs pos="0">
                  <a:srgbClr val="000000">
                    <a:alpha val="89803"/>
                  </a:srgbClr>
                </a:gs>
                <a:gs pos="50000">
                  <a:srgbClr val="000000">
                    <a:alpha val="49803"/>
                  </a:srgbClr>
                </a:gs>
                <a:gs pos="100000">
                  <a:srgbClr val="000000">
                    <a:alpha val="8000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9" name="Shape 4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31375" y="3665060"/>
              <a:ext cx="591619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Shape 4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26078" y="3671432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Shape 4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923860" y="3665058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Shape 4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21643" y="3671432"/>
              <a:ext cx="597782" cy="647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Shape 463"/>
            <p:cNvSpPr/>
            <p:nvPr/>
          </p:nvSpPr>
          <p:spPr>
            <a:xfrm>
              <a:off x="10647186" y="3665060"/>
              <a:ext cx="472240" cy="65345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Shape 464"/>
          <p:cNvSpPr/>
          <p:nvPr/>
        </p:nvSpPr>
        <p:spPr>
          <a:xfrm>
            <a:off x="1201623" y="5308441"/>
            <a:ext cx="1759921" cy="5112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좌측 끝 유닛</a:t>
            </a:r>
          </a:p>
        </p:txBody>
      </p:sp>
      <p:sp>
        <p:nvSpPr>
          <p:cNvPr id="465" name="Shape 465"/>
          <p:cNvSpPr/>
          <p:nvPr/>
        </p:nvSpPr>
        <p:spPr>
          <a:xfrm>
            <a:off x="8936882" y="5372917"/>
            <a:ext cx="1759921" cy="5112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</a:t>
            </a: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측 끝 유닛</a:t>
            </a: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53226" y="2039082"/>
            <a:ext cx="935580" cy="12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 rotWithShape="1">
          <a:blip r:embed="rId7">
            <a:alphaModFix/>
          </a:blip>
          <a:srcRect b="0" l="11342" r="15698" t="0"/>
          <a:stretch/>
        </p:blipFill>
        <p:spPr>
          <a:xfrm>
            <a:off x="8400256" y="4470678"/>
            <a:ext cx="3464452" cy="93870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6023992" y="3008738"/>
            <a:ext cx="792087" cy="216023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